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6" r:id="rId4"/>
    <p:sldId id="267" r:id="rId5"/>
    <p:sldId id="268" r:id="rId6"/>
    <p:sldId id="257" r:id="rId7"/>
    <p:sldId id="265"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48643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020618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402811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3126352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2210378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985291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1965706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50715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18821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305601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13851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356223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8536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31344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AC4CC-2A1C-464D-B156-BCFCBC068EDA}" type="datetimeFigureOut">
              <a:rPr lang="en-CA" smtClean="0"/>
              <a:pPr/>
              <a:t>07/01/2015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3793570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284CBB-88F6-47EF-BA6E-1698085D216C}" type="slidenum">
              <a:rPr lang="en-CA" smtClean="0"/>
              <a:pPr/>
              <a:t>‹#›</a:t>
            </a:fld>
            <a:endParaRPr lang="en-CA"/>
          </a:p>
        </p:txBody>
      </p:sp>
      <p:sp>
        <p:nvSpPr>
          <p:cNvPr id="5" name="Date Placeholder 4"/>
          <p:cNvSpPr>
            <a:spLocks noGrp="1"/>
          </p:cNvSpPr>
          <p:nvPr>
            <p:ph type="dt" sz="half" idx="10"/>
          </p:nvPr>
        </p:nvSpPr>
        <p:spPr/>
        <p:txBody>
          <a:bodyPr/>
          <a:lstStyle/>
          <a:p>
            <a:fld id="{C1DAC4CC-2A1C-464D-B156-BCFCBC068EDA}" type="datetimeFigureOut">
              <a:rPr lang="en-CA" smtClean="0"/>
              <a:pPr/>
              <a:t>07/01/2015</a:t>
            </a:fld>
            <a:endParaRPr lang="en-CA"/>
          </a:p>
        </p:txBody>
      </p:sp>
    </p:spTree>
    <p:extLst>
      <p:ext uri="{BB962C8B-B14F-4D97-AF65-F5344CB8AC3E}">
        <p14:creationId xmlns:p14="http://schemas.microsoft.com/office/powerpoint/2010/main" xmlns="" val="164945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1DAC4CC-2A1C-464D-B156-BCFCBC068EDA}" type="datetimeFigureOut">
              <a:rPr lang="en-CA" smtClean="0"/>
              <a:pPr/>
              <a:t>07/01/2015</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4284CBB-88F6-47EF-BA6E-1698085D216C}" type="slidenum">
              <a:rPr lang="en-CA" smtClean="0"/>
              <a:pPr/>
              <a:t>‹#›</a:t>
            </a:fld>
            <a:endParaRPr lang="en-CA"/>
          </a:p>
        </p:txBody>
      </p:sp>
    </p:spTree>
    <p:extLst>
      <p:ext uri="{BB962C8B-B14F-4D97-AF65-F5344CB8AC3E}">
        <p14:creationId xmlns:p14="http://schemas.microsoft.com/office/powerpoint/2010/main" xmlns="" val="206382815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Mr. </a:t>
            </a:r>
            <a:r>
              <a:rPr lang="en-CA" dirty="0" err="1" smtClean="0"/>
              <a:t>Chau’s</a:t>
            </a:r>
            <a:r>
              <a:rPr lang="en-CA" dirty="0" smtClean="0"/>
              <a:t> 23</a:t>
            </a:r>
            <a:r>
              <a:rPr lang="en-CA" baseline="30000" dirty="0" smtClean="0"/>
              <a:t>rd</a:t>
            </a:r>
            <a:r>
              <a:rPr lang="en-CA" dirty="0" smtClean="0"/>
              <a:t> Lesson</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xmlns="" val="3147740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96668" cy="6283234"/>
          </a:xfrm>
        </p:spPr>
        <p:txBody>
          <a:bodyPr>
            <a:noAutofit/>
          </a:bodyPr>
          <a:lstStyle/>
          <a:p>
            <a:r>
              <a:rPr lang="en-CA" sz="2400" dirty="0" smtClean="0"/>
              <a:t>The </a:t>
            </a:r>
            <a:r>
              <a:rPr lang="en-CA" sz="2400" dirty="0" err="1" smtClean="0"/>
              <a:t>Cariboo</a:t>
            </a:r>
            <a:r>
              <a:rPr lang="en-CA" sz="2400" dirty="0" smtClean="0"/>
              <a:t> Gold Rush</a:t>
            </a:r>
          </a:p>
          <a:p>
            <a:endParaRPr lang="en-CA" sz="2400" dirty="0" smtClean="0"/>
          </a:p>
          <a:p>
            <a:r>
              <a:rPr lang="en-CA" sz="2400" dirty="0" smtClean="0"/>
              <a:t>1857-58 Gold was found along the banks of the Fraser and Thompson Rivers.</a:t>
            </a:r>
          </a:p>
          <a:p>
            <a:endParaRPr lang="en-CA" sz="2400" dirty="0" smtClean="0"/>
          </a:p>
          <a:p>
            <a:r>
              <a:rPr lang="en-CA" sz="2400" dirty="0" smtClean="0"/>
              <a:t>People were extremely gold conscious because of the recent California Gold Rush.</a:t>
            </a:r>
          </a:p>
          <a:p>
            <a:endParaRPr lang="en-CA" sz="2400" dirty="0" smtClean="0"/>
          </a:p>
          <a:p>
            <a:r>
              <a:rPr lang="en-CA" sz="2400" dirty="0" smtClean="0"/>
              <a:t>Caused a boom and bust situation at </a:t>
            </a:r>
            <a:r>
              <a:rPr lang="en-CA" sz="2400" dirty="0" err="1" smtClean="0"/>
              <a:t>Barkerville</a:t>
            </a:r>
            <a:r>
              <a:rPr lang="en-CA" sz="2400" dirty="0" smtClean="0"/>
              <a:t> when Billy Barker struck gold! </a:t>
            </a:r>
          </a:p>
          <a:p>
            <a:r>
              <a:rPr lang="en-CA" sz="2400" dirty="0" smtClean="0"/>
              <a:t>Boom and Bust= a civilization that base their source of income on one single resource—in this case gold.</a:t>
            </a:r>
          </a:p>
          <a:p>
            <a:r>
              <a:rPr lang="en-CA" sz="2400" dirty="0" smtClean="0"/>
              <a:t>Attracted a lot of Americans which causes a potential threat to the area.</a:t>
            </a:r>
            <a:endParaRPr lang="en-CA" sz="28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8281.jpg"/>
          <p:cNvPicPr>
            <a:picLocks noChangeAspect="1"/>
          </p:cNvPicPr>
          <p:nvPr/>
        </p:nvPicPr>
        <p:blipFill>
          <a:blip r:embed="rId2" cstate="print"/>
          <a:stretch>
            <a:fillRect/>
          </a:stretch>
        </p:blipFill>
        <p:spPr>
          <a:xfrm>
            <a:off x="0" y="0"/>
            <a:ext cx="12192000" cy="812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7550331" cy="4540657"/>
          </a:xfrm>
        </p:spPr>
        <p:txBody>
          <a:bodyPr>
            <a:noAutofit/>
          </a:bodyPr>
          <a:lstStyle/>
          <a:p>
            <a:r>
              <a:rPr lang="en-CA" sz="2400" dirty="0" err="1" smtClean="0"/>
              <a:t>Cariboo</a:t>
            </a:r>
            <a:r>
              <a:rPr lang="en-CA" sz="2400" dirty="0" smtClean="0"/>
              <a:t> Wagon Road</a:t>
            </a:r>
          </a:p>
          <a:p>
            <a:endParaRPr lang="en-CA" sz="2400" dirty="0" smtClean="0"/>
          </a:p>
          <a:p>
            <a:r>
              <a:rPr lang="en-CA" sz="2400" dirty="0" smtClean="0"/>
              <a:t>Governor Douglas poured a lot of money into creating a wagon road for the mining operations that’s been happening. He though that if he built a road that lead to the gold fields, he could ensure gold would leave the region via the Fraser so that he could tax the miners before they left back to the U.S.</a:t>
            </a:r>
          </a:p>
          <a:p>
            <a:r>
              <a:rPr lang="en-CA" sz="2400" dirty="0" smtClean="0"/>
              <a:t>Problem: Extremely expensive—over $750,000 to make in 4 years.</a:t>
            </a:r>
          </a:p>
          <a:p>
            <a:r>
              <a:rPr lang="en-CA" sz="2400" dirty="0" smtClean="0"/>
              <a:t>Gold rush coming to an end after it was done. </a:t>
            </a:r>
            <a:endParaRPr lang="en-CA"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Tragedy for First Nations Peoples</a:t>
            </a:r>
            <a:endParaRPr lang="en-CA" dirty="0"/>
          </a:p>
        </p:txBody>
      </p:sp>
      <p:sp>
        <p:nvSpPr>
          <p:cNvPr id="3" name="Content Placeholder 2"/>
          <p:cNvSpPr>
            <a:spLocks noGrp="1"/>
          </p:cNvSpPr>
          <p:nvPr>
            <p:ph idx="1"/>
          </p:nvPr>
        </p:nvSpPr>
        <p:spPr>
          <a:xfrm>
            <a:off x="677334" y="1645920"/>
            <a:ext cx="9289626" cy="5055325"/>
          </a:xfrm>
        </p:spPr>
        <p:txBody>
          <a:bodyPr>
            <a:noAutofit/>
          </a:bodyPr>
          <a:lstStyle/>
          <a:p>
            <a:r>
              <a:rPr lang="en-CA" sz="2400" dirty="0" smtClean="0"/>
              <a:t>--No </a:t>
            </a:r>
            <a:r>
              <a:rPr lang="en-CA" sz="2400" dirty="0" err="1" smtClean="0"/>
              <a:t>Cariboo</a:t>
            </a:r>
            <a:r>
              <a:rPr lang="en-CA" sz="2400" dirty="0" smtClean="0"/>
              <a:t> Wagon Road until the end of the Gold Rush.</a:t>
            </a:r>
          </a:p>
          <a:p>
            <a:r>
              <a:rPr lang="en-CA" sz="2400" dirty="0" smtClean="0"/>
              <a:t>Miners relied on First Nations people who knew the geography of the area to take them along personal trails to get to the gold fields.</a:t>
            </a:r>
          </a:p>
          <a:p>
            <a:r>
              <a:rPr lang="en-CA" sz="2400" dirty="0" smtClean="0"/>
              <a:t>Smallpox—a disease that came from Europeans had an outbreak in 1862 during the gold rush. The First Nations people who have never been exposed to diseases like this have a small chance of surviving once they were infected.</a:t>
            </a:r>
          </a:p>
          <a:p>
            <a:r>
              <a:rPr lang="en-CA" sz="2400" dirty="0" smtClean="0"/>
              <a:t>Biggest devastating effect was on the </a:t>
            </a:r>
            <a:r>
              <a:rPr lang="en-CA" sz="2400" dirty="0" err="1" smtClean="0"/>
              <a:t>Haida</a:t>
            </a:r>
            <a:r>
              <a:rPr lang="en-CA" sz="2400" dirty="0" smtClean="0"/>
              <a:t> First Nations people located on </a:t>
            </a:r>
            <a:r>
              <a:rPr lang="en-CA" sz="2400" dirty="0" err="1" smtClean="0"/>
              <a:t>Haida</a:t>
            </a:r>
            <a:r>
              <a:rPr lang="en-CA" sz="2400" dirty="0" smtClean="0"/>
              <a:t> </a:t>
            </a:r>
            <a:r>
              <a:rPr lang="en-CA" sz="2400" dirty="0" err="1" smtClean="0"/>
              <a:t>Gwaii</a:t>
            </a:r>
            <a:r>
              <a:rPr lang="en-CA" sz="2400" dirty="0" smtClean="0"/>
              <a:t>. Over 80% of the population died.</a:t>
            </a:r>
            <a:endParaRPr lang="en-CA"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Vocabulary</a:t>
            </a:r>
            <a:endParaRPr lang="en-CA" b="1" dirty="0">
              <a:solidFill>
                <a:schemeClr val="tx1"/>
              </a:solidFill>
            </a:endParaRPr>
          </a:p>
        </p:txBody>
      </p:sp>
      <p:sp>
        <p:nvSpPr>
          <p:cNvPr id="3" name="Content Placeholder 2"/>
          <p:cNvSpPr>
            <a:spLocks noGrp="1"/>
          </p:cNvSpPr>
          <p:nvPr>
            <p:ph idx="1"/>
          </p:nvPr>
        </p:nvSpPr>
        <p:spPr>
          <a:xfrm>
            <a:off x="677334" y="1593670"/>
            <a:ext cx="8596668" cy="5068388"/>
          </a:xfrm>
        </p:spPr>
        <p:txBody>
          <a:bodyPr>
            <a:normAutofit fontScale="92500"/>
          </a:bodyPr>
          <a:lstStyle/>
          <a:p>
            <a:r>
              <a:rPr lang="en-CA" sz="2400" dirty="0" smtClean="0"/>
              <a:t>Fraser and Thompson Rivers: the rivers where the </a:t>
            </a:r>
            <a:r>
              <a:rPr lang="en-CA" sz="2400" dirty="0" err="1" smtClean="0"/>
              <a:t>Cariboo</a:t>
            </a:r>
            <a:r>
              <a:rPr lang="en-CA" sz="2400" dirty="0" smtClean="0"/>
              <a:t> gold rush took place.</a:t>
            </a:r>
            <a:endParaRPr lang="en-CA" sz="2400" dirty="0" smtClean="0"/>
          </a:p>
          <a:p>
            <a:pPr>
              <a:buNone/>
            </a:pPr>
            <a:endParaRPr lang="en-CA" sz="2400" dirty="0" smtClean="0"/>
          </a:p>
          <a:p>
            <a:r>
              <a:rPr lang="en-CA" sz="2400" dirty="0" err="1" smtClean="0"/>
              <a:t>Barkerville</a:t>
            </a:r>
            <a:r>
              <a:rPr lang="en-CA" sz="2400" dirty="0" smtClean="0"/>
              <a:t>—a boom and bust town named after Bill Barker when he discovered gold in the area.</a:t>
            </a:r>
            <a:endParaRPr lang="en-CA" sz="2400" dirty="0" smtClean="0"/>
          </a:p>
          <a:p>
            <a:pPr>
              <a:buNone/>
            </a:pPr>
            <a:endParaRPr lang="en-CA" sz="2400" dirty="0" smtClean="0"/>
          </a:p>
          <a:p>
            <a:r>
              <a:rPr lang="en-CA" sz="2400" dirty="0" smtClean="0"/>
              <a:t>Richard Moody</a:t>
            </a:r>
            <a:r>
              <a:rPr lang="en-CA" sz="2400" dirty="0" smtClean="0"/>
              <a:t>– Colonel of the Royal Engineers who policed the area of the gold rush to make sure the British presence stayed strong in the midst of American gold miners.</a:t>
            </a:r>
            <a:endParaRPr lang="en-CA" sz="2400" dirty="0" smtClean="0"/>
          </a:p>
          <a:p>
            <a:pPr>
              <a:buNone/>
            </a:pPr>
            <a:endParaRPr lang="en-CA" sz="2400" dirty="0" smtClean="0"/>
          </a:p>
          <a:p>
            <a:r>
              <a:rPr lang="en-CA" sz="2400" dirty="0" err="1" smtClean="0"/>
              <a:t>Cariboo</a:t>
            </a:r>
            <a:r>
              <a:rPr lang="en-CA" sz="2400" dirty="0" smtClean="0"/>
              <a:t> Road—a project created by Governor Douglas to ensure gold mined from BC is taxed before it leaves the area.</a:t>
            </a:r>
            <a:endParaRPr lang="en-CA" sz="2400" dirty="0" smtClean="0"/>
          </a:p>
          <a:p>
            <a:endParaRPr lang="en-CA" sz="24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Vocabulary</a:t>
            </a:r>
            <a:endParaRPr lang="en-CA" b="1" dirty="0">
              <a:solidFill>
                <a:schemeClr val="tx1"/>
              </a:solidFill>
            </a:endParaRPr>
          </a:p>
        </p:txBody>
      </p:sp>
      <p:sp>
        <p:nvSpPr>
          <p:cNvPr id="3" name="Content Placeholder 2"/>
          <p:cNvSpPr>
            <a:spLocks noGrp="1"/>
          </p:cNvSpPr>
          <p:nvPr>
            <p:ph idx="1"/>
          </p:nvPr>
        </p:nvSpPr>
        <p:spPr>
          <a:xfrm>
            <a:off x="677334" y="2050869"/>
            <a:ext cx="8596668" cy="4389120"/>
          </a:xfrm>
        </p:spPr>
        <p:txBody>
          <a:bodyPr>
            <a:normAutofit fontScale="92500" lnSpcReduction="10000"/>
          </a:bodyPr>
          <a:lstStyle/>
          <a:p>
            <a:r>
              <a:rPr lang="en-CA" sz="2400" dirty="0" smtClean="0"/>
              <a:t>Frederick Seymour—governor who replaced James Douglas in BC colony</a:t>
            </a:r>
            <a:endParaRPr lang="en-CA" sz="2400" dirty="0" smtClean="0"/>
          </a:p>
          <a:p>
            <a:pPr>
              <a:buNone/>
            </a:pPr>
            <a:endParaRPr lang="en-CA" sz="2400" dirty="0" smtClean="0"/>
          </a:p>
          <a:p>
            <a:r>
              <a:rPr lang="en-CA" sz="2400" dirty="0" smtClean="0"/>
              <a:t>Arthur Kennedy—governor who replaced James Douglas </a:t>
            </a:r>
            <a:r>
              <a:rPr lang="en-CA" sz="2400" dirty="0" smtClean="0"/>
              <a:t>on Vancouver Island colony.</a:t>
            </a:r>
          </a:p>
          <a:p>
            <a:pPr>
              <a:buNone/>
            </a:pPr>
            <a:endParaRPr lang="en-CA" sz="2400" dirty="0" smtClean="0"/>
          </a:p>
          <a:p>
            <a:r>
              <a:rPr lang="en-CA" sz="2400" dirty="0" smtClean="0"/>
              <a:t>Smallpox—a devastating disease brought over by the European settlers to Canada that killed off a large population of First Nations peoples.</a:t>
            </a:r>
          </a:p>
          <a:p>
            <a:r>
              <a:rPr lang="en-CA" sz="2400" dirty="0" err="1" smtClean="0"/>
              <a:t>Haida</a:t>
            </a:r>
            <a:r>
              <a:rPr lang="en-CA" sz="2400" dirty="0" smtClean="0"/>
              <a:t>—a first nations band from </a:t>
            </a:r>
            <a:r>
              <a:rPr lang="en-CA" sz="2400" dirty="0" err="1" smtClean="0"/>
              <a:t>Haida</a:t>
            </a:r>
            <a:r>
              <a:rPr lang="en-CA" sz="2400" dirty="0" smtClean="0"/>
              <a:t> </a:t>
            </a:r>
            <a:r>
              <a:rPr lang="en-CA" sz="2400" dirty="0" err="1" smtClean="0"/>
              <a:t>Gwaii</a:t>
            </a:r>
            <a:r>
              <a:rPr lang="en-CA" sz="2400" dirty="0" smtClean="0"/>
              <a:t> who suffered the most amount of population loss from the smallpox disease. </a:t>
            </a:r>
            <a:endParaRPr lang="en-CA" sz="2400" dirty="0" smtClean="0"/>
          </a:p>
          <a:p>
            <a:pPr>
              <a:buNone/>
            </a:pPr>
            <a:endParaRPr lang="en-CA" sz="2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tx1"/>
                </a:solidFill>
              </a:rPr>
              <a:t>Vocabulary</a:t>
            </a:r>
            <a:endParaRPr lang="en-CA" b="1" dirty="0">
              <a:solidFill>
                <a:schemeClr val="tx1"/>
              </a:solidFill>
            </a:endParaRPr>
          </a:p>
        </p:txBody>
      </p:sp>
      <p:sp>
        <p:nvSpPr>
          <p:cNvPr id="3" name="Content Placeholder 2"/>
          <p:cNvSpPr>
            <a:spLocks noGrp="1"/>
          </p:cNvSpPr>
          <p:nvPr>
            <p:ph idx="1"/>
          </p:nvPr>
        </p:nvSpPr>
        <p:spPr>
          <a:xfrm>
            <a:off x="677334" y="2050869"/>
            <a:ext cx="8596668" cy="4389120"/>
          </a:xfrm>
        </p:spPr>
        <p:txBody>
          <a:bodyPr>
            <a:normAutofit/>
          </a:bodyPr>
          <a:lstStyle/>
          <a:p>
            <a:r>
              <a:rPr lang="en-CA" sz="2400" dirty="0" smtClean="0"/>
              <a:t>Responsible Government—a form of government where elected members are held responsible by their people for their actions. </a:t>
            </a:r>
            <a:endParaRPr lang="en-CA" sz="2400" dirty="0" smtClean="0"/>
          </a:p>
          <a:p>
            <a:pPr>
              <a:buNone/>
            </a:pPr>
            <a:endParaRPr lang="en-CA" sz="2400" dirty="0" smtClean="0"/>
          </a:p>
          <a:p>
            <a:r>
              <a:rPr lang="en-CA" sz="2400" dirty="0" smtClean="0"/>
              <a:t>Anthony Musgrave—John A. Macdonald’s friend who became the new governor of British Columbia. He pushed for Confederation and succeeded.</a:t>
            </a:r>
            <a:endParaRPr lang="en-CA" sz="2400" dirty="0" smtClean="0"/>
          </a:p>
          <a:p>
            <a:endParaRPr lang="en-CA" sz="2400" dirty="0" smtClean="0"/>
          </a:p>
          <a:p>
            <a:endParaRPr lang="en-CA" sz="2400" dirty="0" smtClean="0"/>
          </a:p>
        </p:txBody>
      </p:sp>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522</TotalTime>
  <Words>468</Words>
  <Application>Microsoft Office PowerPoint</Application>
  <PresentationFormat>Custom</PresentationFormat>
  <Paragraphs>39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Facet</vt:lpstr>
      <vt:lpstr>Mr. Chau’s 23rd Lesson</vt:lpstr>
      <vt:lpstr>Slide 2</vt:lpstr>
      <vt:lpstr>Slide 3</vt:lpstr>
      <vt:lpstr>Slide 4</vt:lpstr>
      <vt:lpstr>Tragedy for First Nations Peoples</vt:lpstr>
      <vt:lpstr>Vocabulary</vt:lpstr>
      <vt:lpstr>Vocabulary</vt:lpstr>
      <vt:lpstr>Vocabulary</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Chau’s 1st Lesson</dc:title>
  <dc:creator>Randy Chau</dc:creator>
  <cp:lastModifiedBy>Randy</cp:lastModifiedBy>
  <cp:revision>42</cp:revision>
  <dcterms:created xsi:type="dcterms:W3CDTF">2014-02-03T16:12:22Z</dcterms:created>
  <dcterms:modified xsi:type="dcterms:W3CDTF">2015-01-07T16:38:04Z</dcterms:modified>
</cp:coreProperties>
</file>