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66" r:id="rId4"/>
    <p:sldId id="267" r:id="rId5"/>
    <p:sldId id="260" r:id="rId6"/>
    <p:sldId id="269" r:id="rId7"/>
    <p:sldId id="259" r:id="rId8"/>
    <p:sldId id="261" r:id="rId9"/>
    <p:sldId id="268" r:id="rId10"/>
    <p:sldId id="276" r:id="rId11"/>
    <p:sldId id="270" r:id="rId12"/>
    <p:sldId id="271" r:id="rId13"/>
    <p:sldId id="272" r:id="rId14"/>
    <p:sldId id="273" r:id="rId15"/>
    <p:sldId id="274" r:id="rId16"/>
    <p:sldId id="27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116" d="100"/>
          <a:sy n="116" d="100"/>
        </p:scale>
        <p:origin x="33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29/10/2014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val="486436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29/10/2014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val="2020618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29/10/2014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02811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29/10/2014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val="3126352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29/10/2014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21037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29/10/2014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val="985291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29/10/2014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val="1965706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29/10/2014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val="250715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29/10/2014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val="218821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29/10/2014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val="305601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DAC4CC-2A1C-464D-B156-BCFCBC068EDA}" type="datetimeFigureOut">
              <a:rPr lang="en-CA" smtClean="0"/>
              <a:pPr/>
              <a:t>29/10/2014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val="13851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DAC4CC-2A1C-464D-B156-BCFCBC068EDA}" type="datetimeFigureOut">
              <a:rPr lang="en-CA" smtClean="0"/>
              <a:pPr/>
              <a:t>29/10/2014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val="3562230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DAC4CC-2A1C-464D-B156-BCFCBC068EDA}" type="datetimeFigureOut">
              <a:rPr lang="en-CA" smtClean="0"/>
              <a:pPr/>
              <a:t>29/10/2014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val="28536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AC4CC-2A1C-464D-B156-BCFCBC068EDA}" type="datetimeFigureOut">
              <a:rPr lang="en-CA" smtClean="0"/>
              <a:pPr/>
              <a:t>29/10/2014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val="2313441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AC4CC-2A1C-464D-B156-BCFCBC068EDA}" type="datetimeFigureOut">
              <a:rPr lang="en-CA" smtClean="0"/>
              <a:pPr/>
              <a:t>29/10/2014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val="3793570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284CBB-88F6-47EF-BA6E-1698085D216C}" type="slidenum">
              <a:rPr lang="en-CA" smtClean="0"/>
              <a:pPr/>
              <a:t>‹#›</a:t>
            </a:fld>
            <a:endParaRPr lang="en-CA"/>
          </a:p>
        </p:txBody>
      </p:sp>
      <p:sp>
        <p:nvSpPr>
          <p:cNvPr id="5" name="Date Placeholder 4"/>
          <p:cNvSpPr>
            <a:spLocks noGrp="1"/>
          </p:cNvSpPr>
          <p:nvPr>
            <p:ph type="dt" sz="half" idx="10"/>
          </p:nvPr>
        </p:nvSpPr>
        <p:spPr/>
        <p:txBody>
          <a:bodyPr/>
          <a:lstStyle/>
          <a:p>
            <a:fld id="{C1DAC4CC-2A1C-464D-B156-BCFCBC068EDA}" type="datetimeFigureOut">
              <a:rPr lang="en-CA" smtClean="0"/>
              <a:pPr/>
              <a:t>29/10/2014</a:t>
            </a:fld>
            <a:endParaRPr lang="en-CA"/>
          </a:p>
        </p:txBody>
      </p:sp>
    </p:spTree>
    <p:extLst>
      <p:ext uri="{BB962C8B-B14F-4D97-AF65-F5344CB8AC3E}">
        <p14:creationId xmlns:p14="http://schemas.microsoft.com/office/powerpoint/2010/main" val="1649452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DAC4CC-2A1C-464D-B156-BCFCBC068EDA}" type="datetimeFigureOut">
              <a:rPr lang="en-CA" smtClean="0"/>
              <a:pPr/>
              <a:t>29/10/2014</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284CBB-88F6-47EF-BA6E-1698085D216C}" type="slidenum">
              <a:rPr lang="en-CA" smtClean="0"/>
              <a:pPr/>
              <a:t>‹#›</a:t>
            </a:fld>
            <a:endParaRPr lang="en-CA"/>
          </a:p>
        </p:txBody>
      </p:sp>
    </p:spTree>
    <p:extLst>
      <p:ext uri="{BB962C8B-B14F-4D97-AF65-F5344CB8AC3E}">
        <p14:creationId xmlns:p14="http://schemas.microsoft.com/office/powerpoint/2010/main" val="206382815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Lesson 3: Why Government Needs to Reform</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3147740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British Government: Chateau Clique</a:t>
            </a:r>
            <a:endParaRPr lang="en-CA" dirty="0"/>
          </a:p>
        </p:txBody>
      </p:sp>
      <p:sp>
        <p:nvSpPr>
          <p:cNvPr id="3" name="Content Placeholder 2"/>
          <p:cNvSpPr>
            <a:spLocks noGrp="1"/>
          </p:cNvSpPr>
          <p:nvPr>
            <p:ph idx="1"/>
          </p:nvPr>
        </p:nvSpPr>
        <p:spPr/>
        <p:txBody>
          <a:bodyPr/>
          <a:lstStyle/>
          <a:p>
            <a:r>
              <a:rPr lang="en-CA" dirty="0" smtClean="0"/>
              <a:t>French farmers hated the fact that the government was raising taxes against them but not other businesses</a:t>
            </a:r>
          </a:p>
          <a:p>
            <a:r>
              <a:rPr lang="en-CA" dirty="0" smtClean="0"/>
              <a:t>3 Reasons For Reform: </a:t>
            </a:r>
          </a:p>
          <a:p>
            <a:pPr>
              <a:buAutoNum type="arabicParenR"/>
            </a:pPr>
            <a:r>
              <a:rPr lang="en-CA" dirty="0" smtClean="0"/>
              <a:t>Discrimination against the French</a:t>
            </a:r>
          </a:p>
          <a:p>
            <a:pPr>
              <a:buAutoNum type="arabicParenR"/>
            </a:pPr>
            <a:r>
              <a:rPr lang="en-CA" dirty="0" smtClean="0"/>
              <a:t>Unequal Taxation, and </a:t>
            </a:r>
          </a:p>
          <a:p>
            <a:pPr>
              <a:buAutoNum type="arabicParenR"/>
            </a:pPr>
            <a:r>
              <a:rPr lang="en-CA" dirty="0" smtClean="0"/>
              <a:t>Lack of Power in the Government.</a:t>
            </a:r>
          </a:p>
          <a:p>
            <a:pPr>
              <a:buAutoNum type="arabicParenR"/>
            </a:pPr>
            <a:endParaRPr lang="en-CA" dirty="0"/>
          </a:p>
          <a:p>
            <a:pPr marL="0" indent="0">
              <a:buNone/>
            </a:pPr>
            <a:r>
              <a:rPr lang="en-CA" dirty="0" smtClean="0"/>
              <a:t>Fact: There were more French than English in Lower Canada. 420,000 French to only 80,000 English. But the French people in the government “sold themselves out” to the English ways of leading the nation.</a:t>
            </a:r>
          </a:p>
        </p:txBody>
      </p:sp>
    </p:spTree>
    <p:extLst>
      <p:ext uri="{BB962C8B-B14F-4D97-AF65-F5344CB8AC3E}">
        <p14:creationId xmlns:p14="http://schemas.microsoft.com/office/powerpoint/2010/main" val="1658914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Essay Writing Workshop</a:t>
            </a:r>
            <a:endParaRPr lang="en-CA" dirty="0"/>
          </a:p>
        </p:txBody>
      </p:sp>
      <p:sp>
        <p:nvSpPr>
          <p:cNvPr id="5" name="Subtitle 4"/>
          <p:cNvSpPr>
            <a:spLocks noGrp="1"/>
          </p:cNvSpPr>
          <p:nvPr>
            <p:ph type="subTitle" idx="1"/>
          </p:nvPr>
        </p:nvSpPr>
        <p:spPr/>
        <p:txBody>
          <a:bodyPr/>
          <a:lstStyle/>
          <a:p>
            <a:endParaRPr lang="en-CA"/>
          </a:p>
        </p:txBody>
      </p:sp>
    </p:spTree>
    <p:extLst>
      <p:ext uri="{BB962C8B-B14F-4D97-AF65-F5344CB8AC3E}">
        <p14:creationId xmlns:p14="http://schemas.microsoft.com/office/powerpoint/2010/main" val="4044222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idx="1"/>
          </p:nvPr>
        </p:nvSpPr>
        <p:spPr/>
        <p:txBody>
          <a:bodyPr/>
          <a:lstStyle/>
          <a:p>
            <a:r>
              <a:rPr lang="en-CA" dirty="0" smtClean="0"/>
              <a:t>1) Start with an interesting point/fact that’s related to what you are going to talk about. </a:t>
            </a:r>
          </a:p>
          <a:p>
            <a:endParaRPr lang="en-CA" dirty="0"/>
          </a:p>
          <a:p>
            <a:r>
              <a:rPr lang="en-CA" dirty="0" smtClean="0"/>
              <a:t>E.g. Essay Question: Why is jam better than peanut butter?</a:t>
            </a:r>
          </a:p>
          <a:p>
            <a:endParaRPr lang="en-CA" dirty="0"/>
          </a:p>
          <a:p>
            <a:r>
              <a:rPr lang="en-CA" dirty="0" smtClean="0"/>
              <a:t>Your starting sentence might be: </a:t>
            </a:r>
          </a:p>
          <a:p>
            <a:endParaRPr lang="en-CA" b="1" dirty="0"/>
          </a:p>
          <a:p>
            <a:r>
              <a:rPr lang="en-CA" b="1" dirty="0" smtClean="0"/>
              <a:t>Many people cannot eat peanut butter because they are allergic to peanuts.</a:t>
            </a:r>
            <a:endParaRPr lang="en-CA" b="1" dirty="0"/>
          </a:p>
        </p:txBody>
      </p:sp>
    </p:spTree>
    <p:extLst>
      <p:ext uri="{BB962C8B-B14F-4D97-AF65-F5344CB8AC3E}">
        <p14:creationId xmlns:p14="http://schemas.microsoft.com/office/powerpoint/2010/main" val="2101583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idx="1"/>
          </p:nvPr>
        </p:nvSpPr>
        <p:spPr/>
        <p:txBody>
          <a:bodyPr/>
          <a:lstStyle/>
          <a:p>
            <a:r>
              <a:rPr lang="en-CA" dirty="0" smtClean="0"/>
              <a:t>2) Give some background information that is necessary for readers to understand your essay better later.</a:t>
            </a:r>
          </a:p>
          <a:p>
            <a:endParaRPr lang="en-CA" dirty="0"/>
          </a:p>
          <a:p>
            <a:r>
              <a:rPr lang="en-CA" dirty="0" smtClean="0"/>
              <a:t>E.g. </a:t>
            </a:r>
            <a:r>
              <a:rPr lang="en-CA" dirty="0"/>
              <a:t>Many people cannot eat peanut butter because they are allergic to peanuts</a:t>
            </a:r>
            <a:r>
              <a:rPr lang="en-CA" dirty="0" smtClean="0"/>
              <a:t>. </a:t>
            </a:r>
            <a:r>
              <a:rPr lang="en-CA" b="1" dirty="0" smtClean="0"/>
              <a:t>However, the famous peanut butter and jelly sandwiches did not become popular with just peanut butter as its ingredient. </a:t>
            </a:r>
            <a:endParaRPr lang="en-CA" b="1" dirty="0"/>
          </a:p>
        </p:txBody>
      </p:sp>
    </p:spTree>
    <p:extLst>
      <p:ext uri="{BB962C8B-B14F-4D97-AF65-F5344CB8AC3E}">
        <p14:creationId xmlns:p14="http://schemas.microsoft.com/office/powerpoint/2010/main" val="2195034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006" y="2797629"/>
            <a:ext cx="8596668" cy="1320800"/>
          </a:xfrm>
        </p:spPr>
        <p:txBody>
          <a:bodyPr/>
          <a:lstStyle/>
          <a:p>
            <a:r>
              <a:rPr lang="en-CA" dirty="0" smtClean="0"/>
              <a:t>What is the difference between a topic sentence and a thesis statement?</a:t>
            </a:r>
            <a:endParaRPr lang="en-CA" dirty="0"/>
          </a:p>
        </p:txBody>
      </p:sp>
    </p:spTree>
    <p:extLst>
      <p:ext uri="{BB962C8B-B14F-4D97-AF65-F5344CB8AC3E}">
        <p14:creationId xmlns:p14="http://schemas.microsoft.com/office/powerpoint/2010/main" val="2010056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Difference Between a Thesis Statement and a Topic Sentence.</a:t>
            </a:r>
            <a:endParaRPr lang="en-CA" dirty="0"/>
          </a:p>
        </p:txBody>
      </p:sp>
      <p:sp>
        <p:nvSpPr>
          <p:cNvPr id="3" name="Content Placeholder 2"/>
          <p:cNvSpPr>
            <a:spLocks noGrp="1"/>
          </p:cNvSpPr>
          <p:nvPr>
            <p:ph idx="1"/>
          </p:nvPr>
        </p:nvSpPr>
        <p:spPr/>
        <p:txBody>
          <a:bodyPr/>
          <a:lstStyle/>
          <a:p>
            <a:r>
              <a:rPr lang="en-CA" dirty="0"/>
              <a:t>A Thesis Statement is a sentence or two that describes what your entire essay is going to be about.</a:t>
            </a:r>
          </a:p>
          <a:p>
            <a:endParaRPr lang="en-CA" dirty="0"/>
          </a:p>
          <a:p>
            <a:r>
              <a:rPr lang="en-CA" dirty="0"/>
              <a:t>A topic sentence is the starting sentence of the paragraph that tells us what the paragraph is going to be able.</a:t>
            </a:r>
          </a:p>
          <a:p>
            <a:endParaRPr lang="en-CA" dirty="0" smtClean="0"/>
          </a:p>
          <a:p>
            <a:r>
              <a:rPr lang="en-CA" dirty="0" smtClean="0"/>
              <a:t>E.g. Jam, the other ingredient needed to make a good P&amp;J Sandwich, is the reigning champion over peanut butter.</a:t>
            </a:r>
            <a:br>
              <a:rPr lang="en-CA" dirty="0" smtClean="0"/>
            </a:br>
            <a:r>
              <a:rPr lang="en-CA" dirty="0" smtClean="0"/>
              <a:t/>
            </a:r>
            <a:br>
              <a:rPr lang="en-CA" dirty="0" smtClean="0"/>
            </a:br>
            <a:r>
              <a:rPr lang="en-CA" dirty="0" smtClean="0"/>
              <a:t>Jams come in different flavours because it can be made of different kinds of fruit.  </a:t>
            </a:r>
            <a:endParaRPr lang="en-CA" dirty="0"/>
          </a:p>
        </p:txBody>
      </p:sp>
    </p:spTree>
    <p:extLst>
      <p:ext uri="{BB962C8B-B14F-4D97-AF65-F5344CB8AC3E}">
        <p14:creationId xmlns:p14="http://schemas.microsoft.com/office/powerpoint/2010/main" val="3994077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Introduction:Thesis</a:t>
            </a:r>
            <a:r>
              <a:rPr lang="en-CA" dirty="0" smtClean="0"/>
              <a:t> Statement</a:t>
            </a:r>
            <a:endParaRPr lang="en-CA" dirty="0"/>
          </a:p>
        </p:txBody>
      </p:sp>
      <p:sp>
        <p:nvSpPr>
          <p:cNvPr id="3" name="Content Placeholder 2"/>
          <p:cNvSpPr>
            <a:spLocks noGrp="1"/>
          </p:cNvSpPr>
          <p:nvPr>
            <p:ph idx="1"/>
          </p:nvPr>
        </p:nvSpPr>
        <p:spPr/>
        <p:txBody>
          <a:bodyPr/>
          <a:lstStyle/>
          <a:p>
            <a:r>
              <a:rPr lang="en-CA" dirty="0" smtClean="0"/>
              <a:t>Wrap up your introduction with a good thesis statement. </a:t>
            </a:r>
          </a:p>
          <a:p>
            <a:endParaRPr lang="en-CA" dirty="0"/>
          </a:p>
          <a:p>
            <a:r>
              <a:rPr lang="en-CA" dirty="0" smtClean="0"/>
              <a:t>Remember: the idea of each sentence is to attract a reader to continue reading your essay. </a:t>
            </a:r>
          </a:p>
          <a:p>
            <a:endParaRPr lang="en-CA" dirty="0"/>
          </a:p>
          <a:p>
            <a:r>
              <a:rPr lang="en-CA" dirty="0"/>
              <a:t>E.g. Many people cannot eat peanut butter because they are allergic to peanuts. However, the famous peanut butter and jelly sandwiches did not become popular with just peanut butter as its ingredient. </a:t>
            </a:r>
            <a:r>
              <a:rPr lang="en-CA" b="1" dirty="0"/>
              <a:t>Jam, the other ingredient needed to make a good P&amp;J Sandwich, is the reigning champion over peanut butter.</a:t>
            </a:r>
            <a:br>
              <a:rPr lang="en-CA" b="1" dirty="0"/>
            </a:br>
            <a:endParaRPr lang="en-CA" b="1" dirty="0"/>
          </a:p>
          <a:p>
            <a:endParaRPr lang="en-CA" dirty="0"/>
          </a:p>
        </p:txBody>
      </p:sp>
    </p:spTree>
    <p:extLst>
      <p:ext uri="{BB962C8B-B14F-4D97-AF65-F5344CB8AC3E}">
        <p14:creationId xmlns:p14="http://schemas.microsoft.com/office/powerpoint/2010/main" val="1124925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Reform</a:t>
            </a:r>
            <a:endParaRPr lang="en-CA" dirty="0"/>
          </a:p>
        </p:txBody>
      </p:sp>
      <p:sp>
        <p:nvSpPr>
          <p:cNvPr id="3" name="Content Placeholder 2"/>
          <p:cNvSpPr>
            <a:spLocks noGrp="1"/>
          </p:cNvSpPr>
          <p:nvPr>
            <p:ph idx="1"/>
          </p:nvPr>
        </p:nvSpPr>
        <p:spPr/>
        <p:txBody>
          <a:bodyPr>
            <a:normAutofit/>
          </a:bodyPr>
          <a:lstStyle/>
          <a:p>
            <a:r>
              <a:rPr lang="en-CA" sz="2800" dirty="0" smtClean="0"/>
              <a:t>Two parts to the word: RE and FORM</a:t>
            </a:r>
          </a:p>
          <a:p>
            <a:r>
              <a:rPr lang="en-CA" sz="2800" dirty="0" smtClean="0"/>
              <a:t>- basically means to remake the government because there is a problem with the current structure of it.</a:t>
            </a:r>
          </a:p>
        </p:txBody>
      </p:sp>
    </p:spTree>
    <p:extLst>
      <p:ext uri="{BB962C8B-B14F-4D97-AF65-F5344CB8AC3E}">
        <p14:creationId xmlns:p14="http://schemas.microsoft.com/office/powerpoint/2010/main" val="3048880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Representative Government</a:t>
            </a:r>
            <a:endParaRPr lang="en-CA" dirty="0"/>
          </a:p>
        </p:txBody>
      </p:sp>
      <p:sp>
        <p:nvSpPr>
          <p:cNvPr id="3" name="Content Placeholder 2"/>
          <p:cNvSpPr>
            <a:spLocks noGrp="1"/>
          </p:cNvSpPr>
          <p:nvPr>
            <p:ph idx="1"/>
          </p:nvPr>
        </p:nvSpPr>
        <p:spPr/>
        <p:txBody>
          <a:bodyPr>
            <a:normAutofit/>
          </a:bodyPr>
          <a:lstStyle/>
          <a:p>
            <a:r>
              <a:rPr lang="en-CA" sz="3600" dirty="0" smtClean="0"/>
              <a:t>- A government where people elect members to make decisions for them.</a:t>
            </a:r>
            <a:endParaRPr lang="en-CA"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Responsible Government</a:t>
            </a:r>
            <a:endParaRPr lang="en-CA" dirty="0"/>
          </a:p>
        </p:txBody>
      </p:sp>
      <p:sp>
        <p:nvSpPr>
          <p:cNvPr id="3" name="Content Placeholder 2"/>
          <p:cNvSpPr>
            <a:spLocks noGrp="1"/>
          </p:cNvSpPr>
          <p:nvPr>
            <p:ph idx="1"/>
          </p:nvPr>
        </p:nvSpPr>
        <p:spPr/>
        <p:txBody>
          <a:bodyPr>
            <a:normAutofit/>
          </a:bodyPr>
          <a:lstStyle/>
          <a:p>
            <a:r>
              <a:rPr lang="en-CA" sz="3200" dirty="0" smtClean="0"/>
              <a:t>A system where the elected members who are making decisions are not satisfying the others they will be voted off. </a:t>
            </a:r>
            <a:endParaRPr lang="en-CA"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was wrong with Upper Canada’s government</a:t>
            </a:r>
            <a:r>
              <a:rPr lang="en-CA" dirty="0" smtClean="0"/>
              <a:t>?/Why the need to reform?</a:t>
            </a:r>
            <a:endParaRPr lang="en-CA" dirty="0"/>
          </a:p>
        </p:txBody>
      </p:sp>
      <p:sp>
        <p:nvSpPr>
          <p:cNvPr id="3" name="Content Placeholder 2"/>
          <p:cNvSpPr>
            <a:spLocks noGrp="1"/>
          </p:cNvSpPr>
          <p:nvPr>
            <p:ph idx="1"/>
          </p:nvPr>
        </p:nvSpPr>
        <p:spPr/>
        <p:txBody>
          <a:bodyPr>
            <a:normAutofit/>
          </a:bodyPr>
          <a:lstStyle/>
          <a:p>
            <a:r>
              <a:rPr lang="en-CA" dirty="0" smtClean="0"/>
              <a:t>Owned by rich people called the Family Compact</a:t>
            </a:r>
          </a:p>
          <a:p>
            <a:endParaRPr lang="en-CA" dirty="0"/>
          </a:p>
          <a:p>
            <a:r>
              <a:rPr lang="en-CA" dirty="0" smtClean="0"/>
              <a:t>Britain appoints a governor but they usually listen to the Executive committee that includes the Family Compact</a:t>
            </a:r>
          </a:p>
          <a:p>
            <a:endParaRPr lang="en-CA" dirty="0"/>
          </a:p>
          <a:p>
            <a:r>
              <a:rPr lang="en-CA" dirty="0" smtClean="0"/>
              <a:t>Elected system is not really elected because the executive powers –including the governor has the right to VETO bills made by the legislative assembly.</a:t>
            </a:r>
          </a:p>
          <a:p>
            <a:endParaRPr lang="en-CA" dirty="0"/>
          </a:p>
          <a:p>
            <a:r>
              <a:rPr lang="en-CA" dirty="0" smtClean="0"/>
              <a:t>“Seems like” democracy but not really.</a:t>
            </a:r>
          </a:p>
          <a:p>
            <a:pPr>
              <a:buNone/>
            </a:pPr>
            <a:endParaRPr lang="en-CA"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5558" y="440662"/>
            <a:ext cx="2292623" cy="5600700"/>
          </a:xfrm>
          <a:prstGeom prst="rect">
            <a:avLst/>
          </a:prstGeom>
        </p:spPr>
      </p:pic>
    </p:spTree>
    <p:extLst>
      <p:ext uri="{BB962C8B-B14F-4D97-AF65-F5344CB8AC3E}">
        <p14:creationId xmlns:p14="http://schemas.microsoft.com/office/powerpoint/2010/main" val="237102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1"/>
            <a:ext cx="2775857" cy="678120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6728" y="439956"/>
            <a:ext cx="7912499" cy="6222101"/>
          </a:xfrm>
          <a:prstGeom prst="rect">
            <a:avLst/>
          </a:prstGeom>
        </p:spPr>
      </p:pic>
      <p:sp>
        <p:nvSpPr>
          <p:cNvPr id="6" name="Rectangle 5"/>
          <p:cNvSpPr/>
          <p:nvPr/>
        </p:nvSpPr>
        <p:spPr>
          <a:xfrm>
            <a:off x="7014427" y="3543300"/>
            <a:ext cx="4114800" cy="2971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081461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87952" y="2765455"/>
            <a:ext cx="5341527" cy="923330"/>
          </a:xfrm>
          <a:prstGeom prst="rect">
            <a:avLst/>
          </a:prstGeom>
          <a:noFill/>
        </p:spPr>
        <p:txBody>
          <a:bodyPr wrap="none" lIns="91440" tIns="45720" rIns="91440" bIns="45720">
            <a:spAutoFit/>
          </a:bodyPr>
          <a:lstStyle/>
          <a:p>
            <a:pPr algn="ctr"/>
            <a:r>
              <a:rPr lang="en-U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LOWER CANADA</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974428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Issues:</a:t>
            </a:r>
            <a:endParaRPr lang="en-CA" dirty="0"/>
          </a:p>
        </p:txBody>
      </p:sp>
      <p:sp>
        <p:nvSpPr>
          <p:cNvPr id="3" name="Content Placeholder 2"/>
          <p:cNvSpPr>
            <a:spLocks noGrp="1"/>
          </p:cNvSpPr>
          <p:nvPr>
            <p:ph idx="1"/>
          </p:nvPr>
        </p:nvSpPr>
        <p:spPr/>
        <p:txBody>
          <a:bodyPr>
            <a:normAutofit/>
          </a:bodyPr>
          <a:lstStyle/>
          <a:p>
            <a:r>
              <a:rPr lang="en-CA" sz="2800" dirty="0" smtClean="0"/>
              <a:t>Similar governing body as The Family Compact: called Le Chateau Clique</a:t>
            </a:r>
          </a:p>
          <a:p>
            <a:endParaRPr lang="en-CA" sz="2800" dirty="0"/>
          </a:p>
          <a:p>
            <a:r>
              <a:rPr lang="en-CA" sz="2800" dirty="0" smtClean="0"/>
              <a:t>Faces French discrimination and inequalities more but has less issues with land distribution problems.</a:t>
            </a:r>
          </a:p>
          <a:p>
            <a:endParaRPr lang="en-CA" sz="2800" dirty="0" smtClean="0"/>
          </a:p>
          <a:p>
            <a:pPr marL="0" indent="0">
              <a:buNone/>
            </a:pPr>
            <a:endParaRPr lang="en-CA" sz="2800"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16143" y="0"/>
            <a:ext cx="2775857" cy="6781203"/>
          </a:xfrm>
          <a:prstGeom prst="rect">
            <a:avLst/>
          </a:prstGeom>
        </p:spPr>
      </p:pic>
    </p:spTree>
    <p:extLst>
      <p:ext uri="{BB962C8B-B14F-4D97-AF65-F5344CB8AC3E}">
        <p14:creationId xmlns:p14="http://schemas.microsoft.com/office/powerpoint/2010/main" val="3114108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Seigneurial</a:t>
            </a:r>
            <a:r>
              <a:rPr lang="en-CA" dirty="0" smtClean="0"/>
              <a:t> System</a:t>
            </a:r>
            <a:endParaRPr lang="en-CA" dirty="0"/>
          </a:p>
        </p:txBody>
      </p:sp>
      <p:sp>
        <p:nvSpPr>
          <p:cNvPr id="3" name="Content Placeholder 2"/>
          <p:cNvSpPr>
            <a:spLocks noGrp="1"/>
          </p:cNvSpPr>
          <p:nvPr>
            <p:ph idx="1"/>
          </p:nvPr>
        </p:nvSpPr>
        <p:spPr>
          <a:xfrm>
            <a:off x="677334" y="2160589"/>
            <a:ext cx="3715052" cy="3880773"/>
          </a:xfrm>
        </p:spPr>
        <p:txBody>
          <a:bodyPr/>
          <a:lstStyle/>
          <a:p>
            <a:r>
              <a:rPr lang="en-CA" sz="3600" dirty="0" smtClean="0"/>
              <a:t>An old system where </a:t>
            </a:r>
            <a:r>
              <a:rPr lang="en-CA" sz="3600" dirty="0" err="1" smtClean="0"/>
              <a:t>seigneurs</a:t>
            </a:r>
            <a:r>
              <a:rPr lang="en-CA" sz="3600" dirty="0" smtClean="0"/>
              <a:t>/lords were granted parcels of land by France</a:t>
            </a:r>
          </a:p>
          <a:p>
            <a:endParaRPr lang="en-C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55382" y="157843"/>
            <a:ext cx="5588918" cy="6366829"/>
          </a:xfrm>
          <a:prstGeom prst="rect">
            <a:avLst/>
          </a:prstGeom>
        </p:spPr>
      </p:pic>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393</TotalTime>
  <Words>560</Words>
  <Application>Microsoft Office PowerPoint</Application>
  <PresentationFormat>Widescreen</PresentationFormat>
  <Paragraphs>57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Trebuchet MS</vt:lpstr>
      <vt:lpstr>Wingdings 3</vt:lpstr>
      <vt:lpstr>Facet</vt:lpstr>
      <vt:lpstr>Lesson 3: Why Government Needs to Reform</vt:lpstr>
      <vt:lpstr>Reform</vt:lpstr>
      <vt:lpstr>Representative Government</vt:lpstr>
      <vt:lpstr>Responsible Government</vt:lpstr>
      <vt:lpstr>What was wrong with Upper Canada’s government?/Why the need to reform?</vt:lpstr>
      <vt:lpstr>PowerPoint Presentation</vt:lpstr>
      <vt:lpstr>PowerPoint Presentation</vt:lpstr>
      <vt:lpstr>Issues:</vt:lpstr>
      <vt:lpstr>Seigneurial System</vt:lpstr>
      <vt:lpstr>British Government: Chateau Clique</vt:lpstr>
      <vt:lpstr>Essay Writing Workshop</vt:lpstr>
      <vt:lpstr>Introduction</vt:lpstr>
      <vt:lpstr>Introduction</vt:lpstr>
      <vt:lpstr>What is the difference between a topic sentence and a thesis statement?</vt:lpstr>
      <vt:lpstr>Difference Between a Thesis Statement and a Topic Sentence.</vt:lpstr>
      <vt:lpstr>Introduction:Thesis Statement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Chau’s 1st Lesson</dc:title>
  <dc:creator>Randy Chau</dc:creator>
  <cp:lastModifiedBy>Randy Chau</cp:lastModifiedBy>
  <cp:revision>17</cp:revision>
  <dcterms:created xsi:type="dcterms:W3CDTF">2014-02-03T16:12:22Z</dcterms:created>
  <dcterms:modified xsi:type="dcterms:W3CDTF">2014-10-29T13:12:29Z</dcterms:modified>
</cp:coreProperties>
</file>