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9" r:id="rId2"/>
    <p:sldMasterId id="2147483687" r:id="rId3"/>
    <p:sldMasterId id="2147483705" r:id="rId4"/>
  </p:sldMasterIdLst>
  <p:sldIdLst>
    <p:sldId id="256" r:id="rId5"/>
    <p:sldId id="262" r:id="rId6"/>
    <p:sldId id="263" r:id="rId7"/>
    <p:sldId id="260" r:id="rId8"/>
    <p:sldId id="257" r:id="rId9"/>
    <p:sldId id="258" r:id="rId10"/>
    <p:sldId id="259" r:id="rId11"/>
    <p:sldId id="264" r:id="rId12"/>
    <p:sldId id="261"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8" d="100"/>
          <a:sy n="118" d="100"/>
        </p:scale>
        <p:origin x="28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10/25/2014</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10/25/2014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10/25/2014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10/25/2014</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10/25/2014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10/25/2014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10/25/2014</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smtClean="0"/>
              <a:t>10/25/2014</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731919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14603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10/25/2014</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494532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10/25/2014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273177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10/25/2014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056993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10/25/2014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244920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10/25/2014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741167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10/25/2014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09852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10/25/2014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050463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10/25/2014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545233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10/25/2014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018975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10/25/2014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25266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10/25/2014</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smtClean="0"/>
              <a:pPr/>
              <a:t>10/25/2014</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626623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10/25/2014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691326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10/25/2014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886292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179876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smtClean="0"/>
              <a:pPr/>
              <a:t>10/25/2014</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308752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smtClean="0"/>
              <a:t>10/25/2014</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504575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036850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10/25/2014</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249464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10/25/2014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944335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10/25/2014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46034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10/25/2014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10/25/2014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149224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10/25/2014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721801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10/25/2014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727074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10/25/2014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207338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10/25/2014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760650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10/25/2014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427179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10/25/2014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4959864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smtClean="0"/>
              <a:pPr/>
              <a:t>10/25/2014</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865498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10/25/2014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901572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10/25/2014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10818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10/25/2014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2442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smtClean="0"/>
              <a:pPr/>
              <a:t>10/25/2014</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826528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smtClean="0"/>
              <a:t>10/25/2014</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201991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247998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10/25/2014</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075109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10/25/2014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560884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10/25/2014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669959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10/25/2014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448583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10/25/2014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997623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10/25/2014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71865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10/25/2014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10/25/2014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210525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10/25/2014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07911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10/25/2014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757115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10/25/2014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293434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smtClean="0"/>
              <a:pPr/>
              <a:t>10/25/2014</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471454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10/25/2014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004179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10/25/2014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99015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669077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smtClean="0"/>
              <a:pPr/>
              <a:t>10/25/2014</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56499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10/25/2014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3.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5.pn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theme" Target="../theme/theme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19" Type="http://schemas.openxmlformats.org/officeDocument/2006/relationships/image" Target="../media/image7.png"/><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10/25/2014</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10/25/2014</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180480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1-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10/25/2014</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15963036"/>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10/25/2014</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21241301"/>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5.xml.rels><?xml version="1.0" encoding="UTF-8" standalone="yes"?>
<Relationships xmlns="http://schemas.openxmlformats.org/package/2006/relationships"><Relationship Id="rId2" Type="http://schemas.openxmlformats.org/officeDocument/2006/relationships/hyperlink" Target="http://www.cbc.ca/player/Embedded-Only/News/BC/ID/2388743622/" TargetMode="Externa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3516" y="1885784"/>
            <a:ext cx="9448800" cy="1825096"/>
          </a:xfrm>
        </p:spPr>
        <p:txBody>
          <a:bodyPr/>
          <a:lstStyle/>
          <a:p>
            <a:r>
              <a:rPr lang="en-CA" dirty="0" smtClean="0"/>
              <a:t>HUMAN RIGHTS</a:t>
            </a:r>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960" y="2356022"/>
            <a:ext cx="1623884" cy="1623884"/>
          </a:xfrm>
          <a:prstGeom prst="rect">
            <a:avLst/>
          </a:prstGeom>
        </p:spPr>
      </p:pic>
    </p:spTree>
    <p:extLst>
      <p:ext uri="{BB962C8B-B14F-4D97-AF65-F5344CB8AC3E}">
        <p14:creationId xmlns:p14="http://schemas.microsoft.com/office/powerpoint/2010/main" val="3635518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4.375E-6 -1.85185E-6 L -4.375E-6 -0.07222 " pathEditMode="relative" rAng="0" ptsTypes="AA">
                                      <p:cBhvr>
                                        <p:cTn id="6" dur="250" accel="50000" decel="50000" autoRev="1" fill="hold">
                                          <p:stCondLst>
                                            <p:cond delay="0"/>
                                          </p:stCondLst>
                                        </p:cTn>
                                        <p:tgtEl>
                                          <p:spTgt spid="2"/>
                                        </p:tgtEl>
                                        <p:attrNameLst>
                                          <p:attrName>ppt_x</p:attrName>
                                          <p:attrName>ppt_y</p:attrName>
                                        </p:attrNameLst>
                                      </p:cBhvr>
                                      <p:rCtr x="0" y="-3611"/>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are Human Rights?</a:t>
            </a:r>
            <a:endParaRPr lang="en-CA" dirty="0"/>
          </a:p>
        </p:txBody>
      </p:sp>
      <p:sp>
        <p:nvSpPr>
          <p:cNvPr id="3" name="Content Placeholder 2"/>
          <p:cNvSpPr>
            <a:spLocks noGrp="1"/>
          </p:cNvSpPr>
          <p:nvPr>
            <p:ph idx="1"/>
          </p:nvPr>
        </p:nvSpPr>
        <p:spPr/>
        <p:txBody>
          <a:bodyPr/>
          <a:lstStyle/>
          <a:p>
            <a:r>
              <a:rPr lang="en-CA" dirty="0" smtClean="0"/>
              <a:t>“Rights to which all humans are entitled [to]”</a:t>
            </a:r>
          </a:p>
          <a:p>
            <a:endParaRPr lang="en-CA" dirty="0" smtClean="0"/>
          </a:p>
          <a:p>
            <a:r>
              <a:rPr lang="en-CA" dirty="0" smtClean="0"/>
              <a:t>“based on morality” what we perceive to be right or wrong.</a:t>
            </a:r>
          </a:p>
          <a:p>
            <a:endParaRPr lang="en-CA" dirty="0" smtClean="0"/>
          </a:p>
          <a:p>
            <a:r>
              <a:rPr lang="en-CA" dirty="0" smtClean="0"/>
              <a:t>“Not necessarily legally sanctioned (protected by law) in all countries”</a:t>
            </a:r>
          </a:p>
          <a:p>
            <a:endParaRPr lang="en-CA" dirty="0" smtClean="0"/>
          </a:p>
          <a:p>
            <a:endParaRPr lang="en-CA" dirty="0" smtClean="0"/>
          </a:p>
          <a:p>
            <a:endParaRPr lang="en-CA" dirty="0"/>
          </a:p>
        </p:txBody>
      </p:sp>
    </p:spTree>
    <p:extLst>
      <p:ext uri="{BB962C8B-B14F-4D97-AF65-F5344CB8AC3E}">
        <p14:creationId xmlns:p14="http://schemas.microsoft.com/office/powerpoint/2010/main" val="31783261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1968" y="764373"/>
            <a:ext cx="8944232" cy="1293028"/>
          </a:xfrm>
        </p:spPr>
        <p:txBody>
          <a:bodyPr/>
          <a:lstStyle/>
          <a:p>
            <a:r>
              <a:rPr lang="en-CA" dirty="0" smtClean="0"/>
              <a:t>Who made a Set of Standards? </a:t>
            </a:r>
            <a:endParaRPr lang="en-CA" dirty="0"/>
          </a:p>
        </p:txBody>
      </p:sp>
      <p:sp>
        <p:nvSpPr>
          <p:cNvPr id="3" name="Content Placeholder 2"/>
          <p:cNvSpPr>
            <a:spLocks noGrp="1"/>
          </p:cNvSpPr>
          <p:nvPr>
            <p:ph idx="1"/>
          </p:nvPr>
        </p:nvSpPr>
        <p:spPr/>
        <p:txBody>
          <a:bodyPr/>
          <a:lstStyle/>
          <a:p>
            <a:r>
              <a:rPr lang="en-CA" dirty="0" smtClean="0"/>
              <a:t>The United Nations.</a:t>
            </a:r>
          </a:p>
          <a:p>
            <a:endParaRPr lang="en-CA" dirty="0" smtClean="0"/>
          </a:p>
          <a:p>
            <a:r>
              <a:rPr lang="en-CA" dirty="0" smtClean="0"/>
              <a:t>“An international organization that promotes peace and social well being throughout the world.”</a:t>
            </a:r>
          </a:p>
          <a:p>
            <a:endParaRPr lang="en-CA" dirty="0" smtClean="0"/>
          </a:p>
          <a:p>
            <a:r>
              <a:rPr lang="en-CA" dirty="0" smtClean="0"/>
              <a:t>Currently 193 member states.</a:t>
            </a:r>
          </a:p>
          <a:p>
            <a:endParaRPr lang="en-CA" dirty="0" smtClean="0"/>
          </a:p>
          <a:p>
            <a:r>
              <a:rPr lang="en-CA" dirty="0" smtClean="0"/>
              <a:t>Set of standards called “The Universal Declaration of Human Rights.”</a:t>
            </a:r>
            <a:endParaRPr lang="en-CA" dirty="0"/>
          </a:p>
        </p:txBody>
      </p:sp>
    </p:spTree>
    <p:extLst>
      <p:ext uri="{BB962C8B-B14F-4D97-AF65-F5344CB8AC3E}">
        <p14:creationId xmlns:p14="http://schemas.microsoft.com/office/powerpoint/2010/main" val="33233880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Important Excerpts from the Declaration</a:t>
            </a:r>
            <a:endParaRPr lang="en-CA" dirty="0"/>
          </a:p>
        </p:txBody>
      </p:sp>
      <p:sp>
        <p:nvSpPr>
          <p:cNvPr id="3" name="Content Placeholder 2"/>
          <p:cNvSpPr>
            <a:spLocks noGrp="1"/>
          </p:cNvSpPr>
          <p:nvPr>
            <p:ph idx="1"/>
          </p:nvPr>
        </p:nvSpPr>
        <p:spPr/>
        <p:txBody>
          <a:bodyPr>
            <a:normAutofit fontScale="70000" lnSpcReduction="20000"/>
          </a:bodyPr>
          <a:lstStyle/>
          <a:p>
            <a:r>
              <a:rPr lang="en-CA" dirty="0" smtClean="0"/>
              <a:t>I) All human beings are born free and equal in dignity and rights.</a:t>
            </a:r>
          </a:p>
          <a:p>
            <a:r>
              <a:rPr lang="en-CA" dirty="0" smtClean="0"/>
              <a:t>II) Everyone is entitled to all rights set forth in this Declaration, without prejudice of any kind, such as discrimination based on race, colour, sex, language, religion, political or other opinion, national or social origin, property, birth or other status.</a:t>
            </a:r>
          </a:p>
          <a:p>
            <a:r>
              <a:rPr lang="en-CA" dirty="0" smtClean="0"/>
              <a:t>III) Everyone has the right to life, liberty, and security of person.</a:t>
            </a:r>
          </a:p>
          <a:p>
            <a:r>
              <a:rPr lang="en-CA" dirty="0" smtClean="0"/>
              <a:t>IV) No one shall be held slavery or servitude.</a:t>
            </a:r>
          </a:p>
          <a:p>
            <a:r>
              <a:rPr lang="en-CA" dirty="0" smtClean="0"/>
              <a:t>V) No one shall be subjected to torture or to cruel, inhuman or degrading treatment or punishment.</a:t>
            </a:r>
          </a:p>
          <a:p>
            <a:r>
              <a:rPr lang="en-CA" dirty="0" smtClean="0"/>
              <a:t>VI) All are equal before the law and are entitled without any discrimination to equal protection of the law.</a:t>
            </a:r>
            <a:endParaRPr lang="en-CA" dirty="0"/>
          </a:p>
          <a:p>
            <a:r>
              <a:rPr lang="en-CA" dirty="0" smtClean="0"/>
              <a:t>VII) No one shall be subjected to arbitrary arrest, detention or exile.</a:t>
            </a:r>
          </a:p>
          <a:p>
            <a:r>
              <a:rPr lang="en-CA" dirty="0" smtClean="0"/>
              <a:t>VIII) Everyone has the right to an education.</a:t>
            </a:r>
          </a:p>
          <a:p>
            <a:r>
              <a:rPr lang="en-CA" dirty="0" smtClean="0"/>
              <a:t>IX) Everyone has the right to freedom of movement.</a:t>
            </a:r>
          </a:p>
          <a:p>
            <a:r>
              <a:rPr lang="en-CA" dirty="0" smtClean="0"/>
              <a:t>X) Everyone has the right to freedom of thought, conscience and religion.</a:t>
            </a:r>
          </a:p>
          <a:p>
            <a:r>
              <a:rPr lang="en-CA" dirty="0" smtClean="0"/>
              <a:t>XI) Everyone has the right to freedom of opinion and expression.</a:t>
            </a:r>
          </a:p>
          <a:p>
            <a:r>
              <a:rPr lang="en-CA" dirty="0" smtClean="0"/>
              <a:t>XII) Everyone has the right to a standard of living adequate for health and well being.</a:t>
            </a:r>
          </a:p>
        </p:txBody>
      </p:sp>
    </p:spTree>
    <p:extLst>
      <p:ext uri="{BB962C8B-B14F-4D97-AF65-F5344CB8AC3E}">
        <p14:creationId xmlns:p14="http://schemas.microsoft.com/office/powerpoint/2010/main" val="23508538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8300" y="1200979"/>
            <a:ext cx="8610600" cy="1293028"/>
          </a:xfrm>
        </p:spPr>
        <p:txBody>
          <a:bodyPr/>
          <a:lstStyle/>
          <a:p>
            <a:r>
              <a:rPr lang="en-CA" dirty="0" smtClean="0"/>
              <a:t>Leticia Sarmiento Case Study</a:t>
            </a:r>
            <a:endParaRPr lang="en-CA" dirty="0"/>
          </a:p>
        </p:txBody>
      </p:sp>
      <p:sp>
        <p:nvSpPr>
          <p:cNvPr id="5" name="Rectangle 4"/>
          <p:cNvSpPr/>
          <p:nvPr/>
        </p:nvSpPr>
        <p:spPr>
          <a:xfrm>
            <a:off x="2895600" y="3540212"/>
            <a:ext cx="6096000" cy="646331"/>
          </a:xfrm>
          <a:prstGeom prst="rect">
            <a:avLst/>
          </a:prstGeom>
        </p:spPr>
        <p:txBody>
          <a:bodyPr>
            <a:spAutoFit/>
          </a:bodyPr>
          <a:lstStyle/>
          <a:p>
            <a:pPr algn="ctr"/>
            <a:r>
              <a:rPr lang="en-CA" dirty="0">
                <a:hlinkClick r:id="rId2"/>
              </a:rPr>
              <a:t>http://www.cbc.ca/player/Embedded-Only/News/BC/ID/2388743622/</a:t>
            </a:r>
            <a:endParaRPr lang="en-CA" dirty="0"/>
          </a:p>
        </p:txBody>
      </p:sp>
    </p:spTree>
    <p:extLst>
      <p:ext uri="{BB962C8B-B14F-4D97-AF65-F5344CB8AC3E}">
        <p14:creationId xmlns:p14="http://schemas.microsoft.com/office/powerpoint/2010/main" val="28271149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4625" y="1109450"/>
            <a:ext cx="6169289" cy="5583792"/>
          </a:xfrm>
          <a:prstGeom prst="rect">
            <a:avLst/>
          </a:prstGeom>
        </p:spPr>
      </p:pic>
    </p:spTree>
    <p:extLst>
      <p:ext uri="{BB962C8B-B14F-4D97-AF65-F5344CB8AC3E}">
        <p14:creationId xmlns:p14="http://schemas.microsoft.com/office/powerpoint/2010/main" val="3862357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6989" y="1650863"/>
            <a:ext cx="10820400" cy="4024125"/>
          </a:xfrm>
        </p:spPr>
        <p:txBody>
          <a:bodyPr>
            <a:normAutofit fontScale="85000" lnSpcReduction="20000"/>
          </a:bodyPr>
          <a:lstStyle/>
          <a:p>
            <a:pPr fontAlgn="base"/>
            <a:r>
              <a:rPr lang="en-CA" dirty="0"/>
              <a:t>In his reasons for the sentence, Justice Richard </a:t>
            </a:r>
            <a:r>
              <a:rPr lang="en-CA" dirty="0" err="1"/>
              <a:t>Goepel</a:t>
            </a:r>
            <a:r>
              <a:rPr lang="en-CA" dirty="0"/>
              <a:t> noted Mr. Orr was a productive member of society with no past criminal record. As well, the Crown had failed to prove beyond a reasonable doubt a number of aggravating factors – including that Ms. Sarmiento was allegedly made to work 16 hours a day, every day, in “humiliating and degrading” conditions – which puts the offence at the lower end of the continuum, he said.</a:t>
            </a:r>
          </a:p>
          <a:p>
            <a:pPr fontAlgn="base"/>
            <a:r>
              <a:rPr lang="en-CA" dirty="0"/>
              <a:t>As an example, Justice </a:t>
            </a:r>
            <a:r>
              <a:rPr lang="en-CA" dirty="0" err="1"/>
              <a:t>Goepel</a:t>
            </a:r>
            <a:r>
              <a:rPr lang="en-CA" dirty="0"/>
              <a:t> noted Ms. Sarmiento claimed the family kept her passport from her, but a Vancouver bank employee testified that she had presented it when trying to open an account. As well, she said she was permitted to phone home to the Philippines only once a month, while phone records showed about 100 calls to a cellphone number in the Philippines during the time she lived with the family.</a:t>
            </a:r>
          </a:p>
          <a:p>
            <a:pPr fontAlgn="base"/>
            <a:r>
              <a:rPr lang="en-CA" dirty="0"/>
              <a:t>“The fact that Mr. Orr was convicted does not mean that the jury believed all of Ms. Sarmiento’s evidence,” he said Tuesday. “The jury was free to accept some, or all, of her evidence. The jury’s decision to acquit Ms. </a:t>
            </a:r>
            <a:r>
              <a:rPr lang="en-CA" dirty="0" err="1"/>
              <a:t>Huen</a:t>
            </a:r>
            <a:r>
              <a:rPr lang="en-CA" dirty="0"/>
              <a:t> of the charges against her was a clear indication the jury did not accept all of Ms. Sarmiento’s evidence.”</a:t>
            </a:r>
          </a:p>
          <a:p>
            <a:pPr fontAlgn="base"/>
            <a:r>
              <a:rPr lang="en-CA" dirty="0"/>
              <a:t>Nonetheless, Ms. Sarmiento was undoubtedly a victim.</a:t>
            </a:r>
          </a:p>
          <a:p>
            <a:endParaRPr lang="en-CA" dirty="0"/>
          </a:p>
        </p:txBody>
      </p:sp>
    </p:spTree>
    <p:extLst>
      <p:ext uri="{BB962C8B-B14F-4D97-AF65-F5344CB8AC3E}">
        <p14:creationId xmlns:p14="http://schemas.microsoft.com/office/powerpoint/2010/main" val="25532065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Important Excerpts from the Declaration</a:t>
            </a:r>
            <a:endParaRPr lang="en-CA" dirty="0"/>
          </a:p>
        </p:txBody>
      </p:sp>
      <p:sp>
        <p:nvSpPr>
          <p:cNvPr id="3" name="Content Placeholder 2"/>
          <p:cNvSpPr>
            <a:spLocks noGrp="1"/>
          </p:cNvSpPr>
          <p:nvPr>
            <p:ph idx="1"/>
          </p:nvPr>
        </p:nvSpPr>
        <p:spPr/>
        <p:txBody>
          <a:bodyPr>
            <a:normAutofit fontScale="70000" lnSpcReduction="20000"/>
          </a:bodyPr>
          <a:lstStyle/>
          <a:p>
            <a:r>
              <a:rPr lang="en-CA" dirty="0" smtClean="0"/>
              <a:t>I) All human beings are born free and equal in dignity and rights.</a:t>
            </a:r>
          </a:p>
          <a:p>
            <a:r>
              <a:rPr lang="en-CA" dirty="0" smtClean="0"/>
              <a:t>II) Everyone is entitled to all rights set forth in this Declaration, without prejudice of any kind, such as discrimination based on race, colour, sex, language, religion, political or other opinion, national or social origin, property, birth or other status.</a:t>
            </a:r>
          </a:p>
          <a:p>
            <a:r>
              <a:rPr lang="en-CA" dirty="0" smtClean="0"/>
              <a:t>III) Everyone has the right to life, liberty, and security of person.</a:t>
            </a:r>
          </a:p>
          <a:p>
            <a:r>
              <a:rPr lang="en-CA" dirty="0" smtClean="0"/>
              <a:t>IV) No one shall be held slavery or servitude.</a:t>
            </a:r>
          </a:p>
          <a:p>
            <a:r>
              <a:rPr lang="en-CA" dirty="0" smtClean="0"/>
              <a:t>V) No one shall be subjected to torture or to cruel, inhuman or degrading treatment or punishment.</a:t>
            </a:r>
          </a:p>
          <a:p>
            <a:r>
              <a:rPr lang="en-CA" dirty="0" smtClean="0"/>
              <a:t>VI) All are equal before the law and are entitled without any discrimination to equal protection of the law.</a:t>
            </a:r>
            <a:endParaRPr lang="en-CA" dirty="0"/>
          </a:p>
          <a:p>
            <a:r>
              <a:rPr lang="en-CA" dirty="0" smtClean="0"/>
              <a:t>VII) No one shall be subjected to arbitrary arrest, detention or exile.</a:t>
            </a:r>
          </a:p>
          <a:p>
            <a:r>
              <a:rPr lang="en-CA" dirty="0" smtClean="0"/>
              <a:t>VIII) Everyone has the right to an education.</a:t>
            </a:r>
          </a:p>
          <a:p>
            <a:r>
              <a:rPr lang="en-CA" dirty="0" smtClean="0"/>
              <a:t>IX) Everyone has the right to freedom of movement.</a:t>
            </a:r>
          </a:p>
          <a:p>
            <a:r>
              <a:rPr lang="en-CA" dirty="0" smtClean="0"/>
              <a:t>X) Everyone has the right to freedom of thought, conscience and religion.</a:t>
            </a:r>
          </a:p>
          <a:p>
            <a:r>
              <a:rPr lang="en-CA" dirty="0" smtClean="0"/>
              <a:t>XI) Everyone has the right to freedom of opinion and expression.</a:t>
            </a:r>
          </a:p>
          <a:p>
            <a:r>
              <a:rPr lang="en-CA" dirty="0" smtClean="0"/>
              <a:t>XII) Everyone has the right to a standard of living adequate for health and well being.</a:t>
            </a:r>
          </a:p>
        </p:txBody>
      </p:sp>
    </p:spTree>
    <p:extLst>
      <p:ext uri="{BB962C8B-B14F-4D97-AF65-F5344CB8AC3E}">
        <p14:creationId xmlns:p14="http://schemas.microsoft.com/office/powerpoint/2010/main" val="26328459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Important Excerpts from the Declaration</a:t>
            </a:r>
            <a:endParaRPr lang="en-CA" dirty="0"/>
          </a:p>
        </p:txBody>
      </p:sp>
      <p:sp>
        <p:nvSpPr>
          <p:cNvPr id="3" name="Content Placeholder 2"/>
          <p:cNvSpPr>
            <a:spLocks noGrp="1"/>
          </p:cNvSpPr>
          <p:nvPr>
            <p:ph idx="1"/>
          </p:nvPr>
        </p:nvSpPr>
        <p:spPr>
          <a:xfrm>
            <a:off x="380999" y="1667337"/>
            <a:ext cx="11366158" cy="4980597"/>
          </a:xfrm>
        </p:spPr>
        <p:txBody>
          <a:bodyPr>
            <a:noAutofit/>
          </a:bodyPr>
          <a:lstStyle/>
          <a:p>
            <a:pPr marL="342900" lvl="0" indent="-342900">
              <a:lnSpc>
                <a:spcPct val="107000"/>
              </a:lnSpc>
              <a:tabLst>
                <a:tab pos="457200" algn="l"/>
              </a:tabLst>
            </a:pPr>
            <a:r>
              <a:rPr lang="en-CA" sz="1500" dirty="0">
                <a:ea typeface="Calibri" panose="020F0502020204030204" pitchFamily="34" charset="0"/>
                <a:cs typeface="Times New Roman" panose="02020603050405020304" pitchFamily="18" charset="0"/>
              </a:rPr>
              <a:t>I) All human beings are born free and equal in dignity and rights.</a:t>
            </a:r>
          </a:p>
          <a:p>
            <a:pPr marL="342900" lvl="0" indent="-342900">
              <a:lnSpc>
                <a:spcPct val="107000"/>
              </a:lnSpc>
              <a:tabLst>
                <a:tab pos="457200" algn="l"/>
              </a:tabLst>
            </a:pPr>
            <a:r>
              <a:rPr lang="en-CA" sz="1500" dirty="0">
                <a:ea typeface="Calibri" panose="020F0502020204030204" pitchFamily="34" charset="0"/>
                <a:cs typeface="Times New Roman" panose="02020603050405020304" pitchFamily="18" charset="0"/>
              </a:rPr>
              <a:t>II) Everyone is entitled to all rights set forth in this Declaration, without prejudice of any kind, such </a:t>
            </a:r>
            <a:r>
              <a:rPr lang="en-CA" sz="1500" dirty="0" smtClean="0">
                <a:ea typeface="Calibri" panose="020F0502020204030204" pitchFamily="34" charset="0"/>
                <a:cs typeface="Times New Roman" panose="02020603050405020304" pitchFamily="18" charset="0"/>
              </a:rPr>
              <a:t>as discrimination </a:t>
            </a:r>
            <a:r>
              <a:rPr lang="en-CA" sz="1500" dirty="0">
                <a:ea typeface="Calibri" panose="020F0502020204030204" pitchFamily="34" charset="0"/>
                <a:cs typeface="Times New Roman" panose="02020603050405020304" pitchFamily="18" charset="0"/>
              </a:rPr>
              <a:t>based on race, colour, sex, language, religion, political or other opinion, national or social origin, property, birth or other status.</a:t>
            </a:r>
          </a:p>
          <a:p>
            <a:pPr marL="342900" lvl="0" indent="-342900">
              <a:lnSpc>
                <a:spcPct val="107000"/>
              </a:lnSpc>
              <a:tabLst>
                <a:tab pos="457200" algn="l"/>
              </a:tabLst>
            </a:pPr>
            <a:r>
              <a:rPr lang="en-CA" sz="1500" dirty="0">
                <a:ea typeface="Calibri" panose="020F0502020204030204" pitchFamily="34" charset="0"/>
                <a:cs typeface="Times New Roman" panose="02020603050405020304" pitchFamily="18" charset="0"/>
              </a:rPr>
              <a:t>III) Everyone has the right to life, </a:t>
            </a:r>
            <a:r>
              <a:rPr lang="en-CA" sz="1500" dirty="0">
                <a:solidFill>
                  <a:schemeClr val="bg1"/>
                </a:solidFill>
                <a:highlight>
                  <a:srgbClr val="FFFF00"/>
                </a:highlight>
                <a:ea typeface="Calibri" panose="020F0502020204030204" pitchFamily="34" charset="0"/>
                <a:cs typeface="Times New Roman" panose="02020603050405020304" pitchFamily="18" charset="0"/>
              </a:rPr>
              <a:t>liberty</a:t>
            </a:r>
            <a:r>
              <a:rPr lang="en-CA" sz="1500" dirty="0">
                <a:ea typeface="Calibri" panose="020F0502020204030204" pitchFamily="34" charset="0"/>
                <a:cs typeface="Times New Roman" panose="02020603050405020304" pitchFamily="18" charset="0"/>
              </a:rPr>
              <a:t>, and security of person.</a:t>
            </a:r>
          </a:p>
          <a:p>
            <a:pPr marL="342900" lvl="0" indent="-342900">
              <a:lnSpc>
                <a:spcPct val="107000"/>
              </a:lnSpc>
              <a:tabLst>
                <a:tab pos="457200" algn="l"/>
              </a:tabLst>
            </a:pPr>
            <a:r>
              <a:rPr lang="en-CA" sz="1500" dirty="0">
                <a:solidFill>
                  <a:schemeClr val="bg1"/>
                </a:solidFill>
                <a:highlight>
                  <a:srgbClr val="FFFF00"/>
                </a:highlight>
                <a:ea typeface="Calibri" panose="020F0502020204030204" pitchFamily="34" charset="0"/>
                <a:cs typeface="Times New Roman" panose="02020603050405020304" pitchFamily="18" charset="0"/>
              </a:rPr>
              <a:t>IV) No one shall be held slavery or servitude.</a:t>
            </a:r>
            <a:endParaRPr lang="en-CA" sz="1500" dirty="0">
              <a:solidFill>
                <a:schemeClr val="bg1"/>
              </a:solidFill>
              <a:ea typeface="Calibri" panose="020F0502020204030204" pitchFamily="34" charset="0"/>
              <a:cs typeface="Times New Roman" panose="02020603050405020304" pitchFamily="18" charset="0"/>
            </a:endParaRPr>
          </a:p>
          <a:p>
            <a:pPr marL="342900" lvl="0" indent="-342900">
              <a:lnSpc>
                <a:spcPct val="107000"/>
              </a:lnSpc>
              <a:tabLst>
                <a:tab pos="457200" algn="l"/>
              </a:tabLst>
            </a:pPr>
            <a:r>
              <a:rPr lang="en-CA" sz="1500" dirty="0">
                <a:solidFill>
                  <a:schemeClr val="bg1"/>
                </a:solidFill>
                <a:highlight>
                  <a:srgbClr val="00FFFF"/>
                </a:highlight>
                <a:ea typeface="Calibri" panose="020F0502020204030204" pitchFamily="34" charset="0"/>
                <a:cs typeface="Times New Roman" panose="02020603050405020304" pitchFamily="18" charset="0"/>
              </a:rPr>
              <a:t>V) No one shall be subjected to torture or to cruel, inhuman or degrading treatment or punishment.</a:t>
            </a:r>
            <a:endParaRPr lang="en-CA" sz="1500" dirty="0">
              <a:solidFill>
                <a:schemeClr val="bg1"/>
              </a:solidFill>
              <a:ea typeface="Calibri" panose="020F0502020204030204" pitchFamily="34" charset="0"/>
              <a:cs typeface="Times New Roman" panose="02020603050405020304" pitchFamily="18" charset="0"/>
            </a:endParaRPr>
          </a:p>
          <a:p>
            <a:pPr marL="342900" lvl="0" indent="-342900">
              <a:lnSpc>
                <a:spcPct val="107000"/>
              </a:lnSpc>
              <a:tabLst>
                <a:tab pos="457200" algn="l"/>
              </a:tabLst>
            </a:pPr>
            <a:r>
              <a:rPr lang="en-CA" sz="1500" dirty="0">
                <a:solidFill>
                  <a:schemeClr val="bg1"/>
                </a:solidFill>
                <a:highlight>
                  <a:srgbClr val="00FFFF"/>
                </a:highlight>
                <a:ea typeface="Calibri" panose="020F0502020204030204" pitchFamily="34" charset="0"/>
                <a:cs typeface="Times New Roman" panose="02020603050405020304" pitchFamily="18" charset="0"/>
              </a:rPr>
              <a:t>VI) All are equal before the law and are entitled without any discrimination to equal protection of the law.</a:t>
            </a:r>
            <a:endParaRPr lang="en-CA" sz="1500" dirty="0">
              <a:solidFill>
                <a:schemeClr val="bg1"/>
              </a:solidFill>
              <a:ea typeface="Calibri" panose="020F0502020204030204" pitchFamily="34" charset="0"/>
              <a:cs typeface="Times New Roman" panose="02020603050405020304" pitchFamily="18" charset="0"/>
            </a:endParaRPr>
          </a:p>
          <a:p>
            <a:pPr marL="342900" lvl="0" indent="-342900">
              <a:lnSpc>
                <a:spcPct val="107000"/>
              </a:lnSpc>
              <a:tabLst>
                <a:tab pos="457200" algn="l"/>
              </a:tabLst>
            </a:pPr>
            <a:r>
              <a:rPr lang="en-CA" sz="1500" dirty="0">
                <a:ea typeface="Calibri" panose="020F0502020204030204" pitchFamily="34" charset="0"/>
                <a:cs typeface="Times New Roman" panose="02020603050405020304" pitchFamily="18" charset="0"/>
              </a:rPr>
              <a:t>VII) No one shall be subjected to arbitrary arrest, </a:t>
            </a:r>
            <a:r>
              <a:rPr lang="en-CA" sz="1500" dirty="0">
                <a:solidFill>
                  <a:schemeClr val="bg1"/>
                </a:solidFill>
                <a:highlight>
                  <a:srgbClr val="FFFF00"/>
                </a:highlight>
                <a:ea typeface="Calibri" panose="020F0502020204030204" pitchFamily="34" charset="0"/>
                <a:cs typeface="Times New Roman" panose="02020603050405020304" pitchFamily="18" charset="0"/>
              </a:rPr>
              <a:t>detention</a:t>
            </a:r>
            <a:r>
              <a:rPr lang="en-CA" sz="1500" dirty="0">
                <a:ea typeface="Calibri" panose="020F0502020204030204" pitchFamily="34" charset="0"/>
                <a:cs typeface="Times New Roman" panose="02020603050405020304" pitchFamily="18" charset="0"/>
              </a:rPr>
              <a:t> or exile.</a:t>
            </a:r>
          </a:p>
          <a:p>
            <a:pPr marL="342900" lvl="0" indent="-342900">
              <a:lnSpc>
                <a:spcPct val="107000"/>
              </a:lnSpc>
              <a:tabLst>
                <a:tab pos="457200" algn="l"/>
              </a:tabLst>
            </a:pPr>
            <a:r>
              <a:rPr lang="en-CA" sz="1500" dirty="0">
                <a:ea typeface="Calibri" panose="020F0502020204030204" pitchFamily="34" charset="0"/>
                <a:cs typeface="Times New Roman" panose="02020603050405020304" pitchFamily="18" charset="0"/>
              </a:rPr>
              <a:t>VIII) Everyone has the right to an education.</a:t>
            </a:r>
          </a:p>
          <a:p>
            <a:pPr marL="342900" lvl="0" indent="-342900">
              <a:lnSpc>
                <a:spcPct val="107000"/>
              </a:lnSpc>
              <a:tabLst>
                <a:tab pos="457200" algn="l"/>
              </a:tabLst>
            </a:pPr>
            <a:r>
              <a:rPr lang="en-CA" sz="1500" dirty="0">
                <a:solidFill>
                  <a:schemeClr val="bg1"/>
                </a:solidFill>
                <a:highlight>
                  <a:srgbClr val="00FFFF"/>
                </a:highlight>
                <a:ea typeface="Calibri" panose="020F0502020204030204" pitchFamily="34" charset="0"/>
                <a:cs typeface="Times New Roman" panose="02020603050405020304" pitchFamily="18" charset="0"/>
              </a:rPr>
              <a:t>IX) Everyone has the right to freedom of movement.</a:t>
            </a:r>
            <a:endParaRPr lang="en-CA" sz="1500" dirty="0">
              <a:solidFill>
                <a:schemeClr val="bg1"/>
              </a:solidFill>
              <a:ea typeface="Calibri" panose="020F0502020204030204" pitchFamily="34" charset="0"/>
              <a:cs typeface="Times New Roman" panose="02020603050405020304" pitchFamily="18" charset="0"/>
            </a:endParaRPr>
          </a:p>
          <a:p>
            <a:pPr marL="342900" lvl="0" indent="-342900">
              <a:lnSpc>
                <a:spcPct val="107000"/>
              </a:lnSpc>
              <a:tabLst>
                <a:tab pos="457200" algn="l"/>
              </a:tabLst>
            </a:pPr>
            <a:r>
              <a:rPr lang="en-CA" sz="1500" dirty="0">
                <a:ea typeface="Calibri" panose="020F0502020204030204" pitchFamily="34" charset="0"/>
                <a:cs typeface="Times New Roman" panose="02020603050405020304" pitchFamily="18" charset="0"/>
              </a:rPr>
              <a:t>X) Everyone has the right to freedom of thought, conscience and religion.</a:t>
            </a:r>
          </a:p>
          <a:p>
            <a:pPr marL="342900" lvl="0" indent="-342900">
              <a:lnSpc>
                <a:spcPct val="107000"/>
              </a:lnSpc>
              <a:tabLst>
                <a:tab pos="457200" algn="l"/>
              </a:tabLst>
            </a:pPr>
            <a:r>
              <a:rPr lang="en-CA" sz="1500" dirty="0">
                <a:ea typeface="Calibri" panose="020F0502020204030204" pitchFamily="34" charset="0"/>
                <a:cs typeface="Times New Roman" panose="02020603050405020304" pitchFamily="18" charset="0"/>
              </a:rPr>
              <a:t>XI) Everyone has the right to freedom of opinion and expression.</a:t>
            </a:r>
          </a:p>
          <a:p>
            <a:pPr marL="342900" lvl="0" indent="-342900">
              <a:lnSpc>
                <a:spcPct val="107000"/>
              </a:lnSpc>
              <a:tabLst>
                <a:tab pos="457200" algn="l"/>
              </a:tabLst>
            </a:pPr>
            <a:r>
              <a:rPr lang="en-CA" sz="1500" dirty="0">
                <a:ea typeface="Calibri" panose="020F0502020204030204" pitchFamily="34" charset="0"/>
                <a:cs typeface="Times New Roman" panose="02020603050405020304" pitchFamily="18" charset="0"/>
              </a:rPr>
              <a:t>XII) Everyone has the right to a standard of living adequate for health and well being.</a:t>
            </a:r>
            <a:endParaRPr lang="en-CA" sz="15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43335533"/>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1_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3.xml><?xml version="1.0" encoding="utf-8"?>
<a:theme xmlns:a="http://schemas.openxmlformats.org/drawingml/2006/main" name="2_Vapor Trail">
  <a:themeElements>
    <a:clrScheme name="Vapor Trail">
      <a:dk1>
        <a:sysClr val="windowText" lastClr="000000"/>
      </a:dk1>
      <a:lt1>
        <a:sysClr val="window" lastClr="FFFFFF"/>
      </a:lt1>
      <a:dk2>
        <a:srgbClr val="454545"/>
      </a:dk2>
      <a:lt2>
        <a:srgbClr val="DADADA"/>
      </a:lt2>
      <a:accent1>
        <a:srgbClr val="01D17D"/>
      </a:accent1>
      <a:accent2>
        <a:srgbClr val="84C72A"/>
      </a:accent2>
      <a:accent3>
        <a:srgbClr val="E1D126"/>
      </a:accent3>
      <a:accent4>
        <a:srgbClr val="E29932"/>
      </a:accent4>
      <a:accent5>
        <a:srgbClr val="E56526"/>
      </a:accent5>
      <a:accent6>
        <a:srgbClr val="D63731"/>
      </a:accent6>
      <a:hlink>
        <a:srgbClr val="35FA7F"/>
      </a:hlink>
      <a:folHlink>
        <a:srgbClr val="BAFC85"/>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2B2A868B-6BC2-4B3E-98B9-1258F41035DE}"/>
    </a:ext>
  </a:extLst>
</a:theme>
</file>

<file path=ppt/theme/theme4.xml><?xml version="1.0" encoding="utf-8"?>
<a:theme xmlns:a="http://schemas.openxmlformats.org/drawingml/2006/main" name="3_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TC104033937[[fn=Vapor]]</Template>
  <TotalTime>212</TotalTime>
  <Words>1010</Words>
  <Application>Microsoft Office PowerPoint</Application>
  <PresentationFormat>Widescreen</PresentationFormat>
  <Paragraphs>61</Paragraphs>
  <Slides>9</Slides>
  <Notes>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9</vt:i4>
      </vt:variant>
    </vt:vector>
  </HeadingPairs>
  <TitlesOfParts>
    <vt:vector size="17" baseType="lpstr">
      <vt:lpstr>Arial</vt:lpstr>
      <vt:lpstr>Calibri</vt:lpstr>
      <vt:lpstr>Century Gothic</vt:lpstr>
      <vt:lpstr>Times New Roman</vt:lpstr>
      <vt:lpstr>Vapor Trail</vt:lpstr>
      <vt:lpstr>1_Vapor Trail</vt:lpstr>
      <vt:lpstr>2_Vapor Trail</vt:lpstr>
      <vt:lpstr>3_Vapor Trail</vt:lpstr>
      <vt:lpstr>HUMAN RIGHTS</vt:lpstr>
      <vt:lpstr>What are Human Rights?</vt:lpstr>
      <vt:lpstr>Who made a Set of Standards? </vt:lpstr>
      <vt:lpstr>Important Excerpts from the Declaration</vt:lpstr>
      <vt:lpstr>Leticia Sarmiento Case Study</vt:lpstr>
      <vt:lpstr>PowerPoint Presentation</vt:lpstr>
      <vt:lpstr>PowerPoint Presentation</vt:lpstr>
      <vt:lpstr>Important Excerpts from the Declaration</vt:lpstr>
      <vt:lpstr>Important Excerpts from the Declaration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RIGHTS</dc:title>
  <dc:creator>Randy Chau</dc:creator>
  <cp:lastModifiedBy>Randy Chau</cp:lastModifiedBy>
  <cp:revision>11</cp:revision>
  <dcterms:created xsi:type="dcterms:W3CDTF">2013-11-04T04:30:29Z</dcterms:created>
  <dcterms:modified xsi:type="dcterms:W3CDTF">2014-10-25T08:33:33Z</dcterms:modified>
</cp:coreProperties>
</file>