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65" r:id="rId3"/>
    <p:sldId id="261" r:id="rId4"/>
    <p:sldId id="269" r:id="rId5"/>
    <p:sldId id="270" r:id="rId6"/>
    <p:sldId id="271" r:id="rId7"/>
    <p:sldId id="272" r:id="rId8"/>
    <p:sldId id="267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4AE14-A116-48BE-B709-E1B54A58F9C8}" type="datetimeFigureOut">
              <a:rPr lang="en-CA" smtClean="0"/>
              <a:t>05/03/2014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26516-8B83-4B1B-8C7D-846C1C7667E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1640114"/>
            <a:ext cx="2336800" cy="580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Democracy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666584" y="2389440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Down Arrow 5"/>
          <p:cNvSpPr/>
          <p:nvPr/>
        </p:nvSpPr>
        <p:spPr>
          <a:xfrm>
            <a:off x="2244307" y="2370696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>
            <a:off x="2821862" y="2405350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70662" y="3170588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Boule</a:t>
            </a:r>
          </a:p>
          <a:p>
            <a:pPr algn="ctr"/>
            <a:r>
              <a:rPr lang="en-CA" dirty="0" smtClean="0"/>
              <a:t>(Legislature)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797036" y="3183368"/>
            <a:ext cx="130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Ecclesia</a:t>
            </a:r>
          </a:p>
          <a:p>
            <a:pPr algn="ctr"/>
            <a:r>
              <a:rPr lang="en-CA" dirty="0" smtClean="0"/>
              <a:t>(Assembly)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3394047" y="3191576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Dikasteria</a:t>
            </a:r>
            <a:endParaRPr lang="en-CA" dirty="0" smtClean="0"/>
          </a:p>
          <a:p>
            <a:pPr algn="ctr"/>
            <a:r>
              <a:rPr lang="en-CA" dirty="0" smtClean="0"/>
              <a:t>(Law Courts)</a:t>
            </a:r>
            <a:endParaRPr lang="en-CA" dirty="0"/>
          </a:p>
        </p:txBody>
      </p:sp>
      <p:sp>
        <p:nvSpPr>
          <p:cNvPr id="11" name="Oval 10"/>
          <p:cNvSpPr/>
          <p:nvPr/>
        </p:nvSpPr>
        <p:spPr>
          <a:xfrm>
            <a:off x="7591344" y="558526"/>
            <a:ext cx="2336800" cy="580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Canadian Gov’t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162021" y="2405350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Down Arrow 12"/>
          <p:cNvSpPr/>
          <p:nvPr/>
        </p:nvSpPr>
        <p:spPr>
          <a:xfrm>
            <a:off x="8722611" y="2277281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Down Arrow 13"/>
          <p:cNvSpPr/>
          <p:nvPr/>
        </p:nvSpPr>
        <p:spPr>
          <a:xfrm>
            <a:off x="10167825" y="2423969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6122662" y="3321867"/>
            <a:ext cx="2093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House of Commons/ Senate</a:t>
            </a:r>
          </a:p>
          <a:p>
            <a:pPr algn="ctr"/>
            <a:r>
              <a:rPr lang="en-CA" dirty="0" smtClean="0"/>
              <a:t>(Legislature)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8119447" y="3183368"/>
            <a:ext cx="16678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Prime Minister</a:t>
            </a:r>
          </a:p>
          <a:p>
            <a:pPr algn="ctr"/>
            <a:r>
              <a:rPr lang="en-CA" dirty="0" smtClean="0"/>
              <a:t>And </a:t>
            </a:r>
          </a:p>
          <a:p>
            <a:pPr algn="ctr"/>
            <a:r>
              <a:rPr lang="en-CA" dirty="0" smtClean="0"/>
              <a:t>Cabinet</a:t>
            </a:r>
          </a:p>
          <a:p>
            <a:pPr algn="ctr"/>
            <a:r>
              <a:rPr lang="en-CA" dirty="0" smtClean="0"/>
              <a:t>(Executive)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9787276" y="3493753"/>
            <a:ext cx="218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The Supreme Court</a:t>
            </a:r>
          </a:p>
          <a:p>
            <a:pPr algn="ctr"/>
            <a:r>
              <a:rPr lang="en-CA" dirty="0" smtClean="0"/>
              <a:t>(Judiciary)</a:t>
            </a:r>
            <a:endParaRPr lang="en-CA" dirty="0"/>
          </a:p>
        </p:txBody>
      </p:sp>
      <p:sp>
        <p:nvSpPr>
          <p:cNvPr id="18" name="7-Point Star 17"/>
          <p:cNvSpPr/>
          <p:nvPr/>
        </p:nvSpPr>
        <p:spPr>
          <a:xfrm>
            <a:off x="8454052" y="1315257"/>
            <a:ext cx="767871" cy="64971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" name="Straight Connector 19"/>
          <p:cNvCxnSpPr/>
          <p:nvPr/>
        </p:nvCxnSpPr>
        <p:spPr>
          <a:xfrm>
            <a:off x="5588000" y="101600"/>
            <a:ext cx="14514" cy="635725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7829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131" y="160098"/>
            <a:ext cx="7648808" cy="2743198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Tip of the Day:</a:t>
            </a:r>
            <a:br>
              <a:rPr lang="en-CA" dirty="0" smtClean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48266" y="2903296"/>
            <a:ext cx="8366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Close your eyes for 15seconds every hour to prevent your eyesight from getting worse.</a:t>
            </a:r>
          </a:p>
        </p:txBody>
      </p:sp>
    </p:spTree>
    <p:extLst>
      <p:ext uri="{BB962C8B-B14F-4D97-AF65-F5344CB8AC3E}">
        <p14:creationId xmlns:p14="http://schemas.microsoft.com/office/powerpoint/2010/main" xmlns="" val="30814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781732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en-CA" sz="6000" dirty="0" smtClean="0"/>
              <a:t>IT’S I-CLICKER TIME!!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31141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1: Why did Italy form city states?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A) Because there were a lot of mountains that ran through the middle of the country.</a:t>
            </a:r>
          </a:p>
          <a:p>
            <a:endParaRPr lang="en-CA" dirty="0" smtClean="0"/>
          </a:p>
          <a:p>
            <a:r>
              <a:rPr lang="en-CA" dirty="0" smtClean="0"/>
              <a:t>B) Because different people wanted power in different regions (i.e. The Medici family)</a:t>
            </a:r>
          </a:p>
          <a:p>
            <a:endParaRPr lang="en-CA" dirty="0" smtClean="0"/>
          </a:p>
          <a:p>
            <a:r>
              <a:rPr lang="en-CA" dirty="0" smtClean="0"/>
              <a:t>C) Because it helps promote trade easier to start the Renaissance</a:t>
            </a:r>
          </a:p>
          <a:p>
            <a:endParaRPr lang="en-CA" dirty="0" smtClean="0"/>
          </a:p>
          <a:p>
            <a:r>
              <a:rPr lang="en-CA" dirty="0" smtClean="0"/>
              <a:t>D) Because it wanted to copy the Ancient Greeks.</a:t>
            </a:r>
          </a:p>
          <a:p>
            <a:endParaRPr lang="en-CA" dirty="0" smtClean="0"/>
          </a:p>
          <a:p>
            <a:r>
              <a:rPr lang="en-CA" dirty="0" smtClean="0"/>
              <a:t>E) All of the above.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2: Why did Italy start becoming more prosperous?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A) Because the Medici family has power.</a:t>
            </a:r>
          </a:p>
          <a:p>
            <a:pPr>
              <a:buAutoNum type="alphaUcParenR"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B) Because the Black Death is over.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C) Because it was situated in the middle of the Mediterranean Sea.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D) Because people stopped having war in the region.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E) Because </a:t>
            </a:r>
            <a:r>
              <a:rPr lang="en-CA" dirty="0" err="1" smtClean="0"/>
              <a:t>Filippo</a:t>
            </a:r>
            <a:r>
              <a:rPr lang="en-CA" dirty="0" smtClean="0"/>
              <a:t> </a:t>
            </a:r>
            <a:r>
              <a:rPr lang="en-CA" dirty="0" err="1" smtClean="0"/>
              <a:t>Bruneschelli</a:t>
            </a:r>
            <a:r>
              <a:rPr lang="en-CA" dirty="0" smtClean="0"/>
              <a:t> just finished building the Santa Maria del Fiore. 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3: What region did the Medici Family control?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A) Siena</a:t>
            </a:r>
          </a:p>
          <a:p>
            <a:endParaRPr lang="en-CA" dirty="0" smtClean="0"/>
          </a:p>
          <a:p>
            <a:r>
              <a:rPr lang="en-CA" dirty="0" smtClean="0"/>
              <a:t>B) Rome</a:t>
            </a:r>
          </a:p>
          <a:p>
            <a:endParaRPr lang="en-CA" dirty="0" smtClean="0"/>
          </a:p>
          <a:p>
            <a:r>
              <a:rPr lang="en-CA" dirty="0" smtClean="0"/>
              <a:t>C) Florence</a:t>
            </a:r>
          </a:p>
          <a:p>
            <a:endParaRPr lang="en-CA" dirty="0" smtClean="0"/>
          </a:p>
          <a:p>
            <a:r>
              <a:rPr lang="en-CA" dirty="0" smtClean="0"/>
              <a:t>D) Venice</a:t>
            </a:r>
          </a:p>
          <a:p>
            <a:endParaRPr lang="en-CA" dirty="0" smtClean="0"/>
          </a:p>
          <a:p>
            <a:r>
              <a:rPr lang="en-CA" dirty="0" smtClean="0"/>
              <a:t>E) Naples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4: Why was the Renaissance called “rebirth”?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A) Because the black death is over and the population started increasing again.</a:t>
            </a:r>
          </a:p>
          <a:p>
            <a:endParaRPr lang="en-CA" dirty="0" smtClean="0"/>
          </a:p>
          <a:p>
            <a:r>
              <a:rPr lang="en-CA" dirty="0" smtClean="0"/>
              <a:t>B) Because during this time the way people think changed.</a:t>
            </a:r>
          </a:p>
          <a:p>
            <a:endParaRPr lang="en-CA" dirty="0" smtClean="0"/>
          </a:p>
          <a:p>
            <a:r>
              <a:rPr lang="en-CA" dirty="0" smtClean="0"/>
              <a:t>C) Because people like the Medici Family sponsored people like Michelangelo to create new inventions.</a:t>
            </a:r>
          </a:p>
          <a:p>
            <a:endParaRPr lang="en-CA" dirty="0" smtClean="0"/>
          </a:p>
          <a:p>
            <a:r>
              <a:rPr lang="en-CA" dirty="0" smtClean="0"/>
              <a:t>D) All of the above.</a:t>
            </a:r>
          </a:p>
          <a:p>
            <a:endParaRPr lang="en-CA" dirty="0" smtClean="0"/>
          </a:p>
          <a:p>
            <a:r>
              <a:rPr lang="en-CA" dirty="0" smtClean="0"/>
              <a:t>E) None of </a:t>
            </a:r>
            <a:r>
              <a:rPr lang="en-CA" smtClean="0"/>
              <a:t>the above.</a:t>
            </a:r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Monarchy and Tyranny</a:t>
            </a:r>
          </a:p>
          <a:p>
            <a:pPr lvl="0"/>
            <a:r>
              <a:rPr lang="en-CA" dirty="0"/>
              <a:t>Aristocracy</a:t>
            </a:r>
          </a:p>
          <a:p>
            <a:pPr lvl="0"/>
            <a:r>
              <a:rPr lang="en-CA" dirty="0"/>
              <a:t>Oligarchy (making sure the student responsible for this topic to include the keywords </a:t>
            </a:r>
            <a:r>
              <a:rPr lang="en-CA" b="1" dirty="0"/>
              <a:t>[</a:t>
            </a:r>
            <a:r>
              <a:rPr lang="en-CA" b="1" dirty="0" err="1"/>
              <a:t>Ephors</a:t>
            </a:r>
            <a:r>
              <a:rPr lang="en-CA" b="1" dirty="0"/>
              <a:t> and </a:t>
            </a:r>
            <a:r>
              <a:rPr lang="en-CA" b="1" dirty="0" err="1"/>
              <a:t>Gerousia</a:t>
            </a:r>
            <a:r>
              <a:rPr lang="en-CA" b="1" dirty="0"/>
              <a:t>])</a:t>
            </a:r>
            <a:endParaRPr lang="en-CA" dirty="0"/>
          </a:p>
          <a:p>
            <a:pPr lvl="0"/>
            <a:r>
              <a:rPr lang="en-CA" dirty="0"/>
              <a:t>Democracy (making sure the student responsible for this topic to include the keywords [</a:t>
            </a:r>
            <a:r>
              <a:rPr lang="en-CA" b="1" dirty="0"/>
              <a:t>Boule, Ecclesia, </a:t>
            </a:r>
            <a:r>
              <a:rPr lang="en-CA" b="1" dirty="0" err="1"/>
              <a:t>Dikasteria</a:t>
            </a:r>
            <a:r>
              <a:rPr lang="en-CA" dirty="0"/>
              <a:t>])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497943" y="667657"/>
            <a:ext cx="3578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Jigsaw Activity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xmlns="" val="67505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2563" y="116114"/>
            <a:ext cx="2061029" cy="113211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6524171" y="116114"/>
            <a:ext cx="2061029" cy="113211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099798" y="48765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Monarchy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868884" y="497505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Aristocracy</a:t>
            </a:r>
            <a:endParaRPr lang="en-CA" dirty="0"/>
          </a:p>
        </p:txBody>
      </p:sp>
      <p:sp>
        <p:nvSpPr>
          <p:cNvPr id="8" name="Flowchart: Decision 7"/>
          <p:cNvSpPr/>
          <p:nvPr/>
        </p:nvSpPr>
        <p:spPr>
          <a:xfrm>
            <a:off x="3236687" y="1248228"/>
            <a:ext cx="3526971" cy="181428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Tyranny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762863">
            <a:off x="2445507" y="1482236"/>
            <a:ext cx="758563" cy="331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ight Arrow 11"/>
          <p:cNvSpPr/>
          <p:nvPr/>
        </p:nvSpPr>
        <p:spPr>
          <a:xfrm rot="9649887">
            <a:off x="6902335" y="1420469"/>
            <a:ext cx="758563" cy="331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ight Arrow 12"/>
          <p:cNvSpPr/>
          <p:nvPr/>
        </p:nvSpPr>
        <p:spPr>
          <a:xfrm rot="1762863">
            <a:off x="6903169" y="2368102"/>
            <a:ext cx="758563" cy="331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ight Arrow 14"/>
          <p:cNvSpPr/>
          <p:nvPr/>
        </p:nvSpPr>
        <p:spPr>
          <a:xfrm rot="9649887">
            <a:off x="2509986" y="2616738"/>
            <a:ext cx="758563" cy="331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1451429" y="3381829"/>
            <a:ext cx="2336800" cy="580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Democracy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525948" y="2946214"/>
            <a:ext cx="2336800" cy="580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7127403" y="30674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Oligarchy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263899" y="396240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Athens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68582" y="3612029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Sparta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898813" y="4131155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Down Arrow 21"/>
          <p:cNvSpPr/>
          <p:nvPr/>
        </p:nvSpPr>
        <p:spPr>
          <a:xfrm>
            <a:off x="2476536" y="4112411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Down Arrow 22"/>
          <p:cNvSpPr/>
          <p:nvPr/>
        </p:nvSpPr>
        <p:spPr>
          <a:xfrm>
            <a:off x="3054091" y="4147065"/>
            <a:ext cx="230751" cy="56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02891" y="4912303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Boule</a:t>
            </a:r>
          </a:p>
          <a:p>
            <a:pPr algn="ctr"/>
            <a:r>
              <a:rPr lang="en-CA" dirty="0" smtClean="0"/>
              <a:t>(Legislature)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2029265" y="4925083"/>
            <a:ext cx="130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Ecclesia</a:t>
            </a:r>
          </a:p>
          <a:p>
            <a:pPr algn="ctr"/>
            <a:r>
              <a:rPr lang="en-CA" dirty="0" smtClean="0"/>
              <a:t>(Assembly)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3626276" y="4933291"/>
            <a:ext cx="1495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Dikasteria</a:t>
            </a:r>
            <a:endParaRPr lang="en-CA" dirty="0" smtClean="0"/>
          </a:p>
          <a:p>
            <a:pPr algn="ctr"/>
            <a:r>
              <a:rPr lang="en-CA" dirty="0" smtClean="0"/>
              <a:t>(Law Courts)</a:t>
            </a:r>
            <a:endParaRPr lang="en-CA" dirty="0"/>
          </a:p>
        </p:txBody>
      </p:sp>
      <p:sp>
        <p:nvSpPr>
          <p:cNvPr id="27" name="Down Arrow 26"/>
          <p:cNvSpPr/>
          <p:nvPr/>
        </p:nvSpPr>
        <p:spPr>
          <a:xfrm>
            <a:off x="7577740" y="3751875"/>
            <a:ext cx="240872" cy="298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7-Point Star 27"/>
          <p:cNvSpPr/>
          <p:nvPr/>
        </p:nvSpPr>
        <p:spPr>
          <a:xfrm>
            <a:off x="6524171" y="4081140"/>
            <a:ext cx="767871" cy="64971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7-Point Star 28"/>
          <p:cNvSpPr/>
          <p:nvPr/>
        </p:nvSpPr>
        <p:spPr>
          <a:xfrm>
            <a:off x="8094877" y="4063410"/>
            <a:ext cx="767871" cy="64971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/>
          <p:cNvSpPr txBox="1"/>
          <p:nvPr/>
        </p:nvSpPr>
        <p:spPr>
          <a:xfrm>
            <a:off x="7554684" y="43533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31" name="Oval 30"/>
          <p:cNvSpPr/>
          <p:nvPr/>
        </p:nvSpPr>
        <p:spPr>
          <a:xfrm>
            <a:off x="6003088" y="5076103"/>
            <a:ext cx="3382519" cy="82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Down Arrow 31"/>
          <p:cNvSpPr/>
          <p:nvPr/>
        </p:nvSpPr>
        <p:spPr>
          <a:xfrm>
            <a:off x="7586840" y="4877289"/>
            <a:ext cx="215016" cy="219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6368582" y="5171129"/>
            <a:ext cx="2589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Ephors</a:t>
            </a:r>
            <a:endParaRPr lang="en-CA" dirty="0" smtClean="0"/>
          </a:p>
          <a:p>
            <a:pPr algn="ctr"/>
            <a:r>
              <a:rPr lang="en-CA" dirty="0" smtClean="0"/>
              <a:t>(total of 5 magistrates)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5862850" y="6064278"/>
            <a:ext cx="3760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Gerousia</a:t>
            </a:r>
            <a:endParaRPr lang="en-CA" dirty="0" smtClean="0"/>
          </a:p>
          <a:p>
            <a:pPr algn="ctr"/>
            <a:r>
              <a:rPr lang="en-CA" dirty="0" smtClean="0"/>
              <a:t>28 members who are older that 60</a:t>
            </a:r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5792045" y="6024480"/>
            <a:ext cx="3831771" cy="7335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Curved Right Arrow 35"/>
          <p:cNvSpPr/>
          <p:nvPr/>
        </p:nvSpPr>
        <p:spPr>
          <a:xfrm>
            <a:off x="5399314" y="5486353"/>
            <a:ext cx="275772" cy="90109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Curved Left Arrow 36"/>
          <p:cNvSpPr/>
          <p:nvPr/>
        </p:nvSpPr>
        <p:spPr>
          <a:xfrm>
            <a:off x="9855200" y="5558634"/>
            <a:ext cx="411297" cy="828809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1937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1492</TotalTime>
  <Words>396</Words>
  <Application>Microsoft Office PowerPoint</Application>
  <PresentationFormat>Custom</PresentationFormat>
  <Paragraphs>93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Mr. Chau’s 3rd Lesson</vt:lpstr>
      <vt:lpstr>Tip of the Day: </vt:lpstr>
      <vt:lpstr>Slide 3</vt:lpstr>
      <vt:lpstr>Question 1: Why did Italy form city states?</vt:lpstr>
      <vt:lpstr>Question 2: Why did Italy start becoming more prosperous?</vt:lpstr>
      <vt:lpstr>Question 3: What region did the Medici Family control?</vt:lpstr>
      <vt:lpstr>Question 4: Why was the Renaissance called “rebirth”?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44</cp:revision>
  <dcterms:created xsi:type="dcterms:W3CDTF">2014-02-03T16:12:22Z</dcterms:created>
  <dcterms:modified xsi:type="dcterms:W3CDTF">2014-03-05T14:27:48Z</dcterms:modified>
</cp:coreProperties>
</file>