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1"/>
  </p:notesMasterIdLst>
  <p:sldIdLst>
    <p:sldId id="256" r:id="rId2"/>
    <p:sldId id="273" r:id="rId3"/>
    <p:sldId id="265" r:id="rId4"/>
    <p:sldId id="261" r:id="rId5"/>
    <p:sldId id="269" r:id="rId6"/>
    <p:sldId id="274" r:id="rId7"/>
    <p:sldId id="270" r:id="rId8"/>
    <p:sldId id="271" r:id="rId9"/>
    <p:sldId id="272" r:id="rId10"/>
    <p:sldId id="275" r:id="rId11"/>
    <p:sldId id="276" r:id="rId12"/>
    <p:sldId id="267" r:id="rId13"/>
    <p:sldId id="277" r:id="rId14"/>
    <p:sldId id="278" r:id="rId15"/>
    <p:sldId id="279" r:id="rId16"/>
    <p:sldId id="280" r:id="rId17"/>
    <p:sldId id="281" r:id="rId18"/>
    <p:sldId id="282" r:id="rId19"/>
    <p:sldId id="28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9" d="100"/>
          <a:sy n="79" d="100"/>
        </p:scale>
        <p:origin x="-126"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4AE14-A116-48BE-B709-E1B54A58F9C8}" type="datetimeFigureOut">
              <a:rPr lang="en-CA" smtClean="0"/>
              <a:pPr/>
              <a:t>02/04/2014</a:t>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426516-8B83-4B1B-8C7D-846C1C7667E8}"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11</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12</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13</a:t>
            </a:fld>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14</a:t>
            </a:fld>
            <a:endParaRPr lang="en-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15</a:t>
            </a:fld>
            <a:endParaRPr lang="en-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16</a:t>
            </a:fld>
            <a:endParaRPr lang="en-C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17</a:t>
            </a:fld>
            <a:endParaRPr lang="en-C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18</a:t>
            </a:fld>
            <a:endParaRPr lang="en-C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19</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CAC6F52-67E0-4D1A-A929-365630099540}"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4426516-8B83-4B1B-8C7D-846C1C7667E8}"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DAC4CC-2A1C-464D-B156-BCFCBC068EDA}" type="datetimeFigureOut">
              <a:rPr lang="en-CA" smtClean="0"/>
              <a:pPr/>
              <a:t>02/04/2014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486436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AC4CC-2A1C-464D-B156-BCFCBC068EDA}" type="datetimeFigureOut">
              <a:rPr lang="en-CA" smtClean="0"/>
              <a:pPr/>
              <a:t>02/04/2014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2020618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AC4CC-2A1C-464D-B156-BCFCBC068EDA}" type="datetimeFigureOut">
              <a:rPr lang="en-CA" smtClean="0"/>
              <a:pPr/>
              <a:t>02/04/2014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34028116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AC4CC-2A1C-464D-B156-BCFCBC068EDA}" type="datetimeFigureOut">
              <a:rPr lang="en-CA" smtClean="0"/>
              <a:pPr/>
              <a:t>02/04/2014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3126352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AC4CC-2A1C-464D-B156-BCFCBC068EDA}" type="datetimeFigureOut">
              <a:rPr lang="en-CA" smtClean="0"/>
              <a:pPr/>
              <a:t>02/04/2014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22210378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AC4CC-2A1C-464D-B156-BCFCBC068EDA}" type="datetimeFigureOut">
              <a:rPr lang="en-CA" smtClean="0"/>
              <a:pPr/>
              <a:t>02/04/2014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9852915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DAC4CC-2A1C-464D-B156-BCFCBC068EDA}" type="datetimeFigureOut">
              <a:rPr lang="en-CA" smtClean="0"/>
              <a:pPr/>
              <a:t>02/04/2014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19657062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DAC4CC-2A1C-464D-B156-BCFCBC068EDA}" type="datetimeFigureOut">
              <a:rPr lang="en-CA" smtClean="0"/>
              <a:pPr/>
              <a:t>02/04/2014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2507157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DAC4CC-2A1C-464D-B156-BCFCBC068EDA}" type="datetimeFigureOut">
              <a:rPr lang="en-CA" smtClean="0"/>
              <a:pPr/>
              <a:t>02/04/2014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218821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AC4CC-2A1C-464D-B156-BCFCBC068EDA}" type="datetimeFigureOut">
              <a:rPr lang="en-CA" smtClean="0"/>
              <a:pPr/>
              <a:t>02/04/2014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3056018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1DAC4CC-2A1C-464D-B156-BCFCBC068EDA}" type="datetimeFigureOut">
              <a:rPr lang="en-CA" smtClean="0"/>
              <a:pPr/>
              <a:t>02/04/2014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138517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DAC4CC-2A1C-464D-B156-BCFCBC068EDA}" type="datetimeFigureOut">
              <a:rPr lang="en-CA" smtClean="0"/>
              <a:pPr/>
              <a:t>02/04/2014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3562230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DAC4CC-2A1C-464D-B156-BCFCBC068EDA}" type="datetimeFigureOut">
              <a:rPr lang="en-CA" smtClean="0"/>
              <a:pPr/>
              <a:t>02/04/2014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285363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DAC4CC-2A1C-464D-B156-BCFCBC068EDA}" type="datetimeFigureOut">
              <a:rPr lang="en-CA" smtClean="0"/>
              <a:pPr/>
              <a:t>02/04/2014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2313441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DAC4CC-2A1C-464D-B156-BCFCBC068EDA}" type="datetimeFigureOut">
              <a:rPr lang="en-CA" smtClean="0"/>
              <a:pPr/>
              <a:t>02/04/2014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3793570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4284CBB-88F6-47EF-BA6E-1698085D216C}" type="slidenum">
              <a:rPr lang="en-CA" smtClean="0"/>
              <a:pPr/>
              <a:t>‹#›</a:t>
            </a:fld>
            <a:endParaRPr lang="en-CA"/>
          </a:p>
        </p:txBody>
      </p:sp>
      <p:sp>
        <p:nvSpPr>
          <p:cNvPr id="5" name="Date Placeholder 4"/>
          <p:cNvSpPr>
            <a:spLocks noGrp="1"/>
          </p:cNvSpPr>
          <p:nvPr>
            <p:ph type="dt" sz="half" idx="10"/>
          </p:nvPr>
        </p:nvSpPr>
        <p:spPr/>
        <p:txBody>
          <a:bodyPr/>
          <a:lstStyle/>
          <a:p>
            <a:fld id="{C1DAC4CC-2A1C-464D-B156-BCFCBC068EDA}" type="datetimeFigureOut">
              <a:rPr lang="en-CA" smtClean="0"/>
              <a:pPr/>
              <a:t>02/04/2014</a:t>
            </a:fld>
            <a:endParaRPr lang="en-CA"/>
          </a:p>
        </p:txBody>
      </p:sp>
    </p:spTree>
    <p:extLst>
      <p:ext uri="{BB962C8B-B14F-4D97-AF65-F5344CB8AC3E}">
        <p14:creationId xmlns="" xmlns:p14="http://schemas.microsoft.com/office/powerpoint/2010/main" val="1649452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1DAC4CC-2A1C-464D-B156-BCFCBC068EDA}" type="datetimeFigureOut">
              <a:rPr lang="en-CA" smtClean="0"/>
              <a:pPr/>
              <a:t>02/04/2014</a:t>
            </a:fld>
            <a:endParaRPr lang="en-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4284CBB-88F6-47EF-BA6E-1698085D216C}" type="slidenum">
              <a:rPr lang="en-CA" smtClean="0"/>
              <a:pPr/>
              <a:t>‹#›</a:t>
            </a:fld>
            <a:endParaRPr lang="en-CA"/>
          </a:p>
        </p:txBody>
      </p:sp>
    </p:spTree>
    <p:extLst>
      <p:ext uri="{BB962C8B-B14F-4D97-AF65-F5344CB8AC3E}">
        <p14:creationId xmlns="" xmlns:p14="http://schemas.microsoft.com/office/powerpoint/2010/main" val="206382815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history.com/topics/reformation/videos/protestand-reformation-english-reformation"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Mr. </a:t>
            </a:r>
            <a:r>
              <a:rPr lang="en-CA" dirty="0" err="1" smtClean="0"/>
              <a:t>Chau’s</a:t>
            </a:r>
            <a:r>
              <a:rPr lang="en-CA" dirty="0" smtClean="0"/>
              <a:t> </a:t>
            </a:r>
            <a:r>
              <a:rPr lang="en-CA" dirty="0" smtClean="0"/>
              <a:t>9</a:t>
            </a:r>
            <a:r>
              <a:rPr lang="en-CA" baseline="30000" dirty="0" smtClean="0"/>
              <a:t>th</a:t>
            </a:r>
            <a:r>
              <a:rPr lang="en-CA" dirty="0" smtClean="0"/>
              <a:t> </a:t>
            </a:r>
            <a:r>
              <a:rPr lang="en-CA" dirty="0" smtClean="0"/>
              <a:t>Lesson</a:t>
            </a:r>
            <a:endParaRPr lang="en-CA" dirty="0"/>
          </a:p>
        </p:txBody>
      </p:sp>
      <p:sp>
        <p:nvSpPr>
          <p:cNvPr id="3" name="Subtitle 2"/>
          <p:cNvSpPr>
            <a:spLocks noGrp="1"/>
          </p:cNvSpPr>
          <p:nvPr>
            <p:ph type="subTitle" idx="1"/>
          </p:nvPr>
        </p:nvSpPr>
        <p:spPr/>
        <p:txBody>
          <a:bodyPr/>
          <a:lstStyle/>
          <a:p>
            <a:endParaRPr lang="en-CA" dirty="0"/>
          </a:p>
        </p:txBody>
      </p:sp>
    </p:spTree>
    <p:extLst>
      <p:ext uri="{BB962C8B-B14F-4D97-AF65-F5344CB8AC3E}">
        <p14:creationId xmlns="" xmlns:p14="http://schemas.microsoft.com/office/powerpoint/2010/main" val="3147740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 5: What is humanism?</a:t>
            </a:r>
            <a:endParaRPr lang="en-CA" dirty="0"/>
          </a:p>
        </p:txBody>
      </p:sp>
      <p:sp>
        <p:nvSpPr>
          <p:cNvPr id="3" name="Content Placeholder 2"/>
          <p:cNvSpPr>
            <a:spLocks noGrp="1"/>
          </p:cNvSpPr>
          <p:nvPr>
            <p:ph idx="1"/>
          </p:nvPr>
        </p:nvSpPr>
        <p:spPr>
          <a:xfrm>
            <a:off x="677334" y="1371599"/>
            <a:ext cx="8596668" cy="4669763"/>
          </a:xfrm>
        </p:spPr>
        <p:txBody>
          <a:bodyPr>
            <a:normAutofit/>
          </a:bodyPr>
          <a:lstStyle/>
          <a:p>
            <a:pPr>
              <a:buNone/>
            </a:pPr>
            <a:endParaRPr lang="en-CA" dirty="0" smtClean="0"/>
          </a:p>
          <a:p>
            <a:r>
              <a:rPr lang="en-CA" dirty="0" smtClean="0"/>
              <a:t>A) A </a:t>
            </a:r>
            <a:r>
              <a:rPr lang="en-CA" dirty="0" smtClean="0"/>
              <a:t>new way of thinking. </a:t>
            </a:r>
            <a:endParaRPr lang="en-CA" dirty="0" smtClean="0"/>
          </a:p>
          <a:p>
            <a:endParaRPr lang="en-CA" dirty="0" smtClean="0"/>
          </a:p>
          <a:p>
            <a:r>
              <a:rPr lang="en-CA" dirty="0" smtClean="0"/>
              <a:t>B) One </a:t>
            </a:r>
            <a:r>
              <a:rPr lang="en-CA" dirty="0" smtClean="0"/>
              <a:t>of the biggest sources that teaches you information comes from the Bible. </a:t>
            </a:r>
            <a:r>
              <a:rPr lang="en-CA" dirty="0" smtClean="0"/>
              <a:t>As </a:t>
            </a:r>
            <a:r>
              <a:rPr lang="en-CA" dirty="0" smtClean="0"/>
              <a:t>people evolved through the centuries, they start to believe more about using reasoning to explain things rather than the Bible. </a:t>
            </a:r>
          </a:p>
          <a:p>
            <a:endParaRPr lang="en-CA" dirty="0" smtClean="0"/>
          </a:p>
          <a:p>
            <a:r>
              <a:rPr lang="en-CA" dirty="0" smtClean="0"/>
              <a:t>C) When </a:t>
            </a:r>
            <a:r>
              <a:rPr lang="en-CA" dirty="0" smtClean="0"/>
              <a:t>a person starts to use more reasoning, they believe in themselves more and have confidence. This is when people start to value the things that they can do. </a:t>
            </a:r>
          </a:p>
          <a:p>
            <a:r>
              <a:rPr lang="en-CA" dirty="0" smtClean="0"/>
              <a:t>D) All of the above.</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checkerboard(across)">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heckerboard(across)">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HUMANISM</a:t>
            </a:r>
            <a:endParaRPr lang="en-CA" dirty="0"/>
          </a:p>
        </p:txBody>
      </p:sp>
      <p:sp>
        <p:nvSpPr>
          <p:cNvPr id="3" name="Content Placeholder 2"/>
          <p:cNvSpPr>
            <a:spLocks noGrp="1"/>
          </p:cNvSpPr>
          <p:nvPr>
            <p:ph idx="1"/>
          </p:nvPr>
        </p:nvSpPr>
        <p:spPr>
          <a:xfrm>
            <a:off x="677334" y="1371599"/>
            <a:ext cx="8596668" cy="4669763"/>
          </a:xfrm>
        </p:spPr>
        <p:txBody>
          <a:bodyPr>
            <a:normAutofit/>
          </a:bodyPr>
          <a:lstStyle/>
          <a:p>
            <a:r>
              <a:rPr lang="en-CA" dirty="0" smtClean="0"/>
              <a:t>But believing in yourself more DOESN’T mean they’re believing in God less. Humanism does NOT reject religious ideas. </a:t>
            </a:r>
          </a:p>
          <a:p>
            <a:endParaRPr lang="en-CA" dirty="0" smtClean="0"/>
          </a:p>
          <a:p>
            <a:r>
              <a:rPr lang="en-CA" dirty="0" smtClean="0"/>
              <a:t>Because they’re not rejecting religion this is when great things can be built using the ideas of human beings. (Santa Maria del Fiore)</a:t>
            </a:r>
          </a:p>
          <a:p>
            <a:endParaRPr lang="en-CA" dirty="0" smtClean="0"/>
          </a:p>
          <a:p>
            <a:r>
              <a:rPr lang="en-CA" dirty="0" smtClean="0"/>
              <a:t>Renaissance is all about change. Changing the way how people think. Changing the way how things look. </a:t>
            </a:r>
          </a:p>
          <a:p>
            <a:endParaRPr lang="en-CA" dirty="0" smtClean="0"/>
          </a:p>
          <a:p>
            <a:r>
              <a:rPr lang="en-CA" dirty="0" smtClean="0"/>
              <a:t>This includes art! They care about the humans more so painters and artists started to paint more that show human faces. Beautiful faces. Ugly faces.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heckerboard(across)">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CA" sz="3600" dirty="0" smtClean="0"/>
              <a:t>What technologies are there that help promote the spread of Renaissance ideas once they started booming in Italy?</a:t>
            </a:r>
          </a:p>
        </p:txBody>
      </p:sp>
      <p:sp>
        <p:nvSpPr>
          <p:cNvPr id="4" name="TextBox 3"/>
          <p:cNvSpPr txBox="1"/>
          <p:nvPr/>
        </p:nvSpPr>
        <p:spPr>
          <a:xfrm>
            <a:off x="1199911" y="643594"/>
            <a:ext cx="5936433" cy="707886"/>
          </a:xfrm>
          <a:prstGeom prst="rect">
            <a:avLst/>
          </a:prstGeom>
          <a:noFill/>
        </p:spPr>
        <p:txBody>
          <a:bodyPr wrap="none" rtlCol="0">
            <a:spAutoFit/>
          </a:bodyPr>
          <a:lstStyle/>
          <a:p>
            <a:pPr algn="ctr"/>
            <a:r>
              <a:rPr lang="en-CA" sz="4000" dirty="0" smtClean="0"/>
              <a:t>Today’s Guiding Question</a:t>
            </a:r>
            <a:endParaRPr lang="en-CA" sz="4000" dirty="0"/>
          </a:p>
        </p:txBody>
      </p:sp>
    </p:spTree>
    <p:extLst>
      <p:ext uri="{BB962C8B-B14F-4D97-AF65-F5344CB8AC3E}">
        <p14:creationId xmlns="" xmlns:p14="http://schemas.microsoft.com/office/powerpoint/2010/main" val="675050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Printing Press</a:t>
            </a:r>
            <a:endParaRPr lang="en-CA" dirty="0"/>
          </a:p>
        </p:txBody>
      </p:sp>
      <p:pic>
        <p:nvPicPr>
          <p:cNvPr id="4" name="Content Placeholder 3" descr="Model_of_The_Printing_Press..png"/>
          <p:cNvPicPr>
            <a:picLocks noGrp="1" noChangeAspect="1"/>
          </p:cNvPicPr>
          <p:nvPr>
            <p:ph idx="1"/>
          </p:nvPr>
        </p:nvPicPr>
        <p:blipFill>
          <a:blip r:embed="rId3" cstate="print"/>
          <a:stretch>
            <a:fillRect/>
          </a:stretch>
        </p:blipFill>
        <p:spPr>
          <a:xfrm>
            <a:off x="677334" y="2160589"/>
            <a:ext cx="8596668" cy="3880773"/>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Caravans &amp; Trade</a:t>
            </a:r>
            <a:endParaRPr lang="en-CA" dirty="0"/>
          </a:p>
        </p:txBody>
      </p:sp>
      <p:pic>
        <p:nvPicPr>
          <p:cNvPr id="4" name="Content Placeholder 3" descr="Vincent_van_Gogh-_The_Caravans_-_Gypsy_Camp_near_Arles.JPG"/>
          <p:cNvPicPr>
            <a:picLocks noGrp="1" noChangeAspect="1"/>
          </p:cNvPicPr>
          <p:nvPr>
            <p:ph idx="1"/>
          </p:nvPr>
        </p:nvPicPr>
        <p:blipFill>
          <a:blip r:embed="rId3" cstate="print"/>
          <a:stretch>
            <a:fillRect/>
          </a:stretch>
        </p:blipFill>
        <p:spPr>
          <a:xfrm>
            <a:off x="989705" y="1436722"/>
            <a:ext cx="5784073" cy="495422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176" y="3027947"/>
            <a:ext cx="8596668" cy="1320800"/>
          </a:xfrm>
        </p:spPr>
        <p:txBody>
          <a:bodyPr/>
          <a:lstStyle/>
          <a:p>
            <a:r>
              <a:rPr lang="en-CA" dirty="0" smtClean="0"/>
              <a:t>Oil Painting</a:t>
            </a:r>
            <a:endParaRPr lang="en-CA" dirty="0"/>
          </a:p>
        </p:txBody>
      </p:sp>
      <p:pic>
        <p:nvPicPr>
          <p:cNvPr id="4" name="Content Placeholder 3" descr="Oil_painting_palette.jpg"/>
          <p:cNvPicPr>
            <a:picLocks noGrp="1" noChangeAspect="1"/>
          </p:cNvPicPr>
          <p:nvPr>
            <p:ph idx="1"/>
          </p:nvPr>
        </p:nvPicPr>
        <p:blipFill>
          <a:blip r:embed="rId3" cstate="print"/>
          <a:stretch>
            <a:fillRect/>
          </a:stretch>
        </p:blipFill>
        <p:spPr>
          <a:xfrm>
            <a:off x="3660405" y="1071268"/>
            <a:ext cx="3847300" cy="4932711"/>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Writers/Recorders</a:t>
            </a:r>
            <a:endParaRPr lang="en-CA" dirty="0"/>
          </a:p>
        </p:txBody>
      </p:sp>
      <p:sp>
        <p:nvSpPr>
          <p:cNvPr id="3" name="Content Placeholder 2"/>
          <p:cNvSpPr>
            <a:spLocks noGrp="1"/>
          </p:cNvSpPr>
          <p:nvPr>
            <p:ph idx="1"/>
          </p:nvPr>
        </p:nvSpPr>
        <p:spPr/>
        <p:txBody>
          <a:bodyPr/>
          <a:lstStyle/>
          <a:p>
            <a:r>
              <a:rPr lang="en-CA" dirty="0" smtClean="0"/>
              <a:t>- you needed people to write and record these ideas to turn them into books for others to read.</a:t>
            </a:r>
          </a:p>
          <a:p>
            <a:r>
              <a:rPr lang="en-CA" dirty="0" smtClean="0"/>
              <a:t>- teamed up with the Printing press, the information gets bound into books and storage facilities (i.e. Libraries) started to emerge all over Europe as a means to store information.</a:t>
            </a:r>
          </a:p>
          <a:p>
            <a:r>
              <a:rPr lang="en-CA" dirty="0" smtClean="0"/>
              <a:t>- Traders would read and spread ideas around through the use of caravans. They will bring books and paintings using the oil paints to spread new perspectives of viewing the world and new ideas that come after. </a:t>
            </a:r>
            <a:endParaRPr lang="en-C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Scientific Revolution</a:t>
            </a:r>
            <a:endParaRPr lang="en-CA" dirty="0"/>
          </a:p>
        </p:txBody>
      </p:sp>
      <p:sp>
        <p:nvSpPr>
          <p:cNvPr id="3" name="Content Placeholder 2"/>
          <p:cNvSpPr>
            <a:spLocks noGrp="1"/>
          </p:cNvSpPr>
          <p:nvPr>
            <p:ph idx="1"/>
          </p:nvPr>
        </p:nvSpPr>
        <p:spPr/>
        <p:txBody>
          <a:bodyPr/>
          <a:lstStyle/>
          <a:p>
            <a:r>
              <a:rPr lang="en-CA" dirty="0" smtClean="0"/>
              <a:t>Remember what humanism is? </a:t>
            </a:r>
          </a:p>
          <a:p>
            <a:endParaRPr lang="en-CA" dirty="0" smtClean="0"/>
          </a:p>
          <a:p>
            <a:r>
              <a:rPr lang="en-CA" dirty="0" smtClean="0"/>
              <a:t>Reason helps expand knowledge about the natural world.</a:t>
            </a:r>
          </a:p>
          <a:p>
            <a:endParaRPr lang="en-CA" dirty="0" smtClean="0"/>
          </a:p>
          <a:p>
            <a:r>
              <a:rPr lang="en-CA" dirty="0" smtClean="0"/>
              <a:t>THINK, PAIR, SHARE.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g305 scan.jpg"/>
          <p:cNvPicPr>
            <a:picLocks noGrp="1" noChangeAspect="1"/>
          </p:cNvPicPr>
          <p:nvPr>
            <p:ph idx="1"/>
          </p:nvPr>
        </p:nvPicPr>
        <p:blipFill>
          <a:blip r:embed="rId3" cstate="print"/>
          <a:stretch>
            <a:fillRect/>
          </a:stretch>
        </p:blipFill>
        <p:spPr>
          <a:xfrm>
            <a:off x="733925" y="0"/>
            <a:ext cx="8506326" cy="6657374"/>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Reformation</a:t>
            </a:r>
            <a:endParaRPr lang="en-CA" dirty="0"/>
          </a:p>
        </p:txBody>
      </p:sp>
      <p:sp>
        <p:nvSpPr>
          <p:cNvPr id="3" name="Content Placeholder 2"/>
          <p:cNvSpPr>
            <a:spLocks noGrp="1"/>
          </p:cNvSpPr>
          <p:nvPr>
            <p:ph idx="1"/>
          </p:nvPr>
        </p:nvSpPr>
        <p:spPr/>
        <p:txBody>
          <a:bodyPr/>
          <a:lstStyle/>
          <a:p>
            <a:r>
              <a:rPr lang="en-CA" dirty="0" smtClean="0">
                <a:hlinkClick r:id="rId3"/>
              </a:rPr>
              <a:t>http://</a:t>
            </a:r>
            <a:r>
              <a:rPr lang="en-CA" dirty="0" smtClean="0">
                <a:hlinkClick r:id="rId3"/>
              </a:rPr>
              <a:t>www.history.com/topics/reformation/videos/protestand-reformation-english-reformation</a:t>
            </a:r>
            <a:endParaRPr lang="en-CA"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2961" y="1768642"/>
            <a:ext cx="8366673" cy="3539430"/>
          </a:xfrm>
          <a:prstGeom prst="rect">
            <a:avLst/>
          </a:prstGeom>
          <a:noFill/>
        </p:spPr>
        <p:txBody>
          <a:bodyPr wrap="square" rtlCol="0">
            <a:spAutoFit/>
          </a:bodyPr>
          <a:lstStyle/>
          <a:p>
            <a:pPr algn="ctr"/>
            <a:r>
              <a:rPr lang="en-CA" sz="2800" dirty="0" smtClean="0"/>
              <a:t>It all began in 1401, when the people had began restoring Florence. </a:t>
            </a:r>
          </a:p>
          <a:p>
            <a:pPr algn="ctr"/>
            <a:endParaRPr lang="en-CA" sz="2800" dirty="0" smtClean="0"/>
          </a:p>
          <a:p>
            <a:pPr algn="ctr"/>
            <a:r>
              <a:rPr lang="en-CA" sz="2800" dirty="0" smtClean="0"/>
              <a:t>The outer dome was built for durability and security while the inner dome had beautiful paintings painted on it for a very beautiful and open effect. </a:t>
            </a:r>
          </a:p>
          <a:p>
            <a:pPr algn="ctr"/>
            <a:endParaRPr lang="en-CA" sz="2800" dirty="0" smtClean="0"/>
          </a:p>
        </p:txBody>
      </p:sp>
    </p:spTree>
    <p:extLst>
      <p:ext uri="{BB962C8B-B14F-4D97-AF65-F5344CB8AC3E}">
        <p14:creationId xmlns="" xmlns:p14="http://schemas.microsoft.com/office/powerpoint/2010/main" val="3081476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6131" y="160098"/>
            <a:ext cx="7648808" cy="2743198"/>
          </a:xfrm>
        </p:spPr>
        <p:txBody>
          <a:bodyPr/>
          <a:lstStyle/>
          <a:p>
            <a:pPr algn="ctr"/>
            <a:r>
              <a:rPr lang="en-CA" dirty="0" smtClean="0">
                <a:solidFill>
                  <a:srgbClr val="FF0000"/>
                </a:solidFill>
              </a:rPr>
              <a:t>Tip of the Day:</a:t>
            </a:r>
            <a:br>
              <a:rPr lang="en-CA" dirty="0" smtClean="0">
                <a:solidFill>
                  <a:srgbClr val="FF0000"/>
                </a:solidFill>
              </a:rPr>
            </a:br>
            <a:endParaRPr lang="en-CA" dirty="0"/>
          </a:p>
        </p:txBody>
      </p:sp>
      <p:sp>
        <p:nvSpPr>
          <p:cNvPr id="4" name="TextBox 3"/>
          <p:cNvSpPr txBox="1"/>
          <p:nvPr/>
        </p:nvSpPr>
        <p:spPr>
          <a:xfrm>
            <a:off x="848266" y="2903296"/>
            <a:ext cx="8366673" cy="2308324"/>
          </a:xfrm>
          <a:prstGeom prst="rect">
            <a:avLst/>
          </a:prstGeom>
          <a:noFill/>
        </p:spPr>
        <p:txBody>
          <a:bodyPr wrap="square" rtlCol="0">
            <a:spAutoFit/>
          </a:bodyPr>
          <a:lstStyle/>
          <a:p>
            <a:pPr algn="ctr"/>
            <a:r>
              <a:rPr lang="en-CA" sz="3600" dirty="0" smtClean="0"/>
              <a:t>When writing sentences for a paragraph or an essay, try not to repeat a word more than once in the same sentence. Use a synonym.</a:t>
            </a:r>
            <a:endParaRPr lang="en-CA" sz="3600" dirty="0" smtClean="0"/>
          </a:p>
        </p:txBody>
      </p:sp>
    </p:spTree>
    <p:extLst>
      <p:ext uri="{BB962C8B-B14F-4D97-AF65-F5344CB8AC3E}">
        <p14:creationId xmlns="" xmlns:p14="http://schemas.microsoft.com/office/powerpoint/2010/main" val="3081476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8934" y="781732"/>
            <a:ext cx="8596668" cy="3880773"/>
          </a:xfrm>
        </p:spPr>
        <p:txBody>
          <a:bodyPr>
            <a:normAutofit/>
          </a:bodyPr>
          <a:lstStyle/>
          <a:p>
            <a:pPr algn="ctr"/>
            <a:r>
              <a:rPr lang="en-CA" sz="6000" dirty="0" smtClean="0"/>
              <a:t>IT’S I-CLICKER TIME!!</a:t>
            </a:r>
          </a:p>
          <a:p>
            <a:endParaRPr lang="en-CA" sz="2800" dirty="0"/>
          </a:p>
          <a:p>
            <a:endParaRPr lang="en-CA" sz="2800" dirty="0"/>
          </a:p>
        </p:txBody>
      </p:sp>
    </p:spTree>
    <p:extLst>
      <p:ext uri="{BB962C8B-B14F-4D97-AF65-F5344CB8AC3E}">
        <p14:creationId xmlns="" xmlns:p14="http://schemas.microsoft.com/office/powerpoint/2010/main" val="3114108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 1: Why did Italy form city states?</a:t>
            </a:r>
            <a:endParaRPr lang="en-CA" dirty="0"/>
          </a:p>
        </p:txBody>
      </p:sp>
      <p:sp>
        <p:nvSpPr>
          <p:cNvPr id="3" name="Content Placeholder 2"/>
          <p:cNvSpPr>
            <a:spLocks noGrp="1"/>
          </p:cNvSpPr>
          <p:nvPr>
            <p:ph idx="1"/>
          </p:nvPr>
        </p:nvSpPr>
        <p:spPr/>
        <p:txBody>
          <a:bodyPr>
            <a:normAutofit lnSpcReduction="10000"/>
          </a:bodyPr>
          <a:lstStyle/>
          <a:p>
            <a:r>
              <a:rPr lang="en-CA" dirty="0" smtClean="0"/>
              <a:t>A) Because there were a lot of mountains that ran through the middle of the country.</a:t>
            </a:r>
          </a:p>
          <a:p>
            <a:endParaRPr lang="en-CA" dirty="0" smtClean="0"/>
          </a:p>
          <a:p>
            <a:r>
              <a:rPr lang="en-CA" dirty="0" smtClean="0"/>
              <a:t>B) Because different people wanted power in different regions (i.e. The Medici family)</a:t>
            </a:r>
          </a:p>
          <a:p>
            <a:endParaRPr lang="en-CA" dirty="0" smtClean="0"/>
          </a:p>
          <a:p>
            <a:r>
              <a:rPr lang="en-CA" dirty="0" smtClean="0"/>
              <a:t>C) Because it helps promote trade easier to start the Renaissance</a:t>
            </a:r>
          </a:p>
          <a:p>
            <a:endParaRPr lang="en-CA" dirty="0" smtClean="0"/>
          </a:p>
          <a:p>
            <a:r>
              <a:rPr lang="en-CA" dirty="0" smtClean="0"/>
              <a:t>D) Because it wanted to copy the Ancient Greeks.</a:t>
            </a:r>
          </a:p>
          <a:p>
            <a:endParaRPr lang="en-CA" dirty="0" smtClean="0"/>
          </a:p>
          <a:p>
            <a:r>
              <a:rPr lang="en-CA" dirty="0" smtClean="0"/>
              <a:t>E) All of the above.</a:t>
            </a: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 2: What is a city state?</a:t>
            </a:r>
            <a:endParaRPr lang="en-CA" dirty="0"/>
          </a:p>
        </p:txBody>
      </p:sp>
      <p:sp>
        <p:nvSpPr>
          <p:cNvPr id="3" name="Content Placeholder 2"/>
          <p:cNvSpPr>
            <a:spLocks noGrp="1"/>
          </p:cNvSpPr>
          <p:nvPr>
            <p:ph idx="1"/>
          </p:nvPr>
        </p:nvSpPr>
        <p:spPr/>
        <p:txBody>
          <a:bodyPr/>
          <a:lstStyle/>
          <a:p>
            <a:r>
              <a:rPr lang="en-CA" dirty="0" smtClean="0"/>
              <a:t>A) The state of a city that tells you how bad the Black Death killed people.</a:t>
            </a:r>
          </a:p>
          <a:p>
            <a:endParaRPr lang="en-CA" dirty="0" smtClean="0"/>
          </a:p>
          <a:p>
            <a:r>
              <a:rPr lang="en-CA" dirty="0" smtClean="0"/>
              <a:t>B) Another word to say city but in the olden days.</a:t>
            </a:r>
          </a:p>
          <a:p>
            <a:endParaRPr lang="en-CA" dirty="0" smtClean="0"/>
          </a:p>
          <a:p>
            <a:r>
              <a:rPr lang="en-CA" dirty="0" smtClean="0"/>
              <a:t>C) An area surrounding a city that is controlled by their own government</a:t>
            </a:r>
          </a:p>
          <a:p>
            <a:endParaRPr lang="en-CA" dirty="0" smtClean="0"/>
          </a:p>
          <a:p>
            <a:r>
              <a:rPr lang="en-CA" dirty="0" smtClean="0"/>
              <a:t>D) All of the above</a:t>
            </a: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 2: Why did Italy start becoming more prosperous?</a:t>
            </a:r>
            <a:endParaRPr lang="en-CA" dirty="0"/>
          </a:p>
        </p:txBody>
      </p:sp>
      <p:sp>
        <p:nvSpPr>
          <p:cNvPr id="3" name="Content Placeholder 2"/>
          <p:cNvSpPr>
            <a:spLocks noGrp="1"/>
          </p:cNvSpPr>
          <p:nvPr>
            <p:ph idx="1"/>
          </p:nvPr>
        </p:nvSpPr>
        <p:spPr/>
        <p:txBody>
          <a:bodyPr/>
          <a:lstStyle/>
          <a:p>
            <a:pPr>
              <a:buNone/>
            </a:pPr>
            <a:r>
              <a:rPr lang="en-CA" dirty="0" smtClean="0"/>
              <a:t>A) Because the Medici family has power.</a:t>
            </a:r>
          </a:p>
          <a:p>
            <a:pPr>
              <a:buAutoNum type="alphaUcParenR"/>
            </a:pPr>
            <a:endParaRPr lang="en-CA" dirty="0" smtClean="0"/>
          </a:p>
          <a:p>
            <a:pPr>
              <a:buNone/>
            </a:pPr>
            <a:r>
              <a:rPr lang="en-CA" dirty="0" smtClean="0"/>
              <a:t>B) Because the Black Death is over.</a:t>
            </a:r>
          </a:p>
          <a:p>
            <a:pPr>
              <a:buNone/>
            </a:pPr>
            <a:endParaRPr lang="en-CA" dirty="0" smtClean="0"/>
          </a:p>
          <a:p>
            <a:pPr>
              <a:buNone/>
            </a:pPr>
            <a:r>
              <a:rPr lang="en-CA" dirty="0" smtClean="0"/>
              <a:t>C) Because it was situated in the middle of the Mediterranean Sea.</a:t>
            </a:r>
          </a:p>
          <a:p>
            <a:pPr>
              <a:buNone/>
            </a:pPr>
            <a:endParaRPr lang="en-CA" dirty="0" smtClean="0"/>
          </a:p>
          <a:p>
            <a:pPr>
              <a:buNone/>
            </a:pPr>
            <a:r>
              <a:rPr lang="en-CA" dirty="0" smtClean="0"/>
              <a:t>D) Because people stopped having war in the region.</a:t>
            </a:r>
          </a:p>
          <a:p>
            <a:pPr>
              <a:buNone/>
            </a:pPr>
            <a:endParaRPr lang="en-CA" dirty="0" smtClean="0"/>
          </a:p>
          <a:p>
            <a:pPr>
              <a:buNone/>
            </a:pPr>
            <a:r>
              <a:rPr lang="en-CA" dirty="0" smtClean="0"/>
              <a:t>E) Because </a:t>
            </a:r>
            <a:r>
              <a:rPr lang="en-CA" dirty="0" err="1" smtClean="0"/>
              <a:t>Filippo</a:t>
            </a:r>
            <a:r>
              <a:rPr lang="en-CA" dirty="0" smtClean="0"/>
              <a:t> </a:t>
            </a:r>
            <a:r>
              <a:rPr lang="en-CA" dirty="0" err="1" smtClean="0"/>
              <a:t>Bruneschelli</a:t>
            </a:r>
            <a:r>
              <a:rPr lang="en-CA" dirty="0" smtClean="0"/>
              <a:t> just finished building the Santa Maria del Fiore. </a:t>
            </a: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 3: What region did the Medici Family control?</a:t>
            </a:r>
            <a:endParaRPr lang="en-CA" dirty="0"/>
          </a:p>
        </p:txBody>
      </p:sp>
      <p:sp>
        <p:nvSpPr>
          <p:cNvPr id="3" name="Content Placeholder 2"/>
          <p:cNvSpPr>
            <a:spLocks noGrp="1"/>
          </p:cNvSpPr>
          <p:nvPr>
            <p:ph idx="1"/>
          </p:nvPr>
        </p:nvSpPr>
        <p:spPr/>
        <p:txBody>
          <a:bodyPr/>
          <a:lstStyle/>
          <a:p>
            <a:r>
              <a:rPr lang="en-CA" dirty="0" smtClean="0"/>
              <a:t>A) Siena</a:t>
            </a:r>
          </a:p>
          <a:p>
            <a:endParaRPr lang="en-CA" dirty="0" smtClean="0"/>
          </a:p>
          <a:p>
            <a:r>
              <a:rPr lang="en-CA" dirty="0" smtClean="0"/>
              <a:t>B) Rome</a:t>
            </a:r>
          </a:p>
          <a:p>
            <a:endParaRPr lang="en-CA" dirty="0" smtClean="0"/>
          </a:p>
          <a:p>
            <a:r>
              <a:rPr lang="en-CA" dirty="0" smtClean="0"/>
              <a:t>C) Florence</a:t>
            </a:r>
          </a:p>
          <a:p>
            <a:endParaRPr lang="en-CA" dirty="0" smtClean="0"/>
          </a:p>
          <a:p>
            <a:r>
              <a:rPr lang="en-CA" dirty="0" smtClean="0"/>
              <a:t>D) Venice</a:t>
            </a:r>
          </a:p>
          <a:p>
            <a:endParaRPr lang="en-CA" dirty="0" smtClean="0"/>
          </a:p>
          <a:p>
            <a:r>
              <a:rPr lang="en-CA" dirty="0" smtClean="0"/>
              <a:t>E) Naples</a:t>
            </a:r>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 4: Why was the Renaissance called “rebirth”?</a:t>
            </a:r>
            <a:endParaRPr lang="en-CA" dirty="0"/>
          </a:p>
        </p:txBody>
      </p:sp>
      <p:sp>
        <p:nvSpPr>
          <p:cNvPr id="3" name="Content Placeholder 2"/>
          <p:cNvSpPr>
            <a:spLocks noGrp="1"/>
          </p:cNvSpPr>
          <p:nvPr>
            <p:ph idx="1"/>
          </p:nvPr>
        </p:nvSpPr>
        <p:spPr/>
        <p:txBody>
          <a:bodyPr>
            <a:normAutofit lnSpcReduction="10000"/>
          </a:bodyPr>
          <a:lstStyle/>
          <a:p>
            <a:r>
              <a:rPr lang="en-CA" dirty="0" smtClean="0"/>
              <a:t>A) Because the black death is over and the population started increasing again.</a:t>
            </a:r>
          </a:p>
          <a:p>
            <a:endParaRPr lang="en-CA" dirty="0" smtClean="0"/>
          </a:p>
          <a:p>
            <a:r>
              <a:rPr lang="en-CA" dirty="0" smtClean="0"/>
              <a:t>B) Because during this time the way people think changed.</a:t>
            </a:r>
          </a:p>
          <a:p>
            <a:endParaRPr lang="en-CA" dirty="0" smtClean="0"/>
          </a:p>
          <a:p>
            <a:r>
              <a:rPr lang="en-CA" dirty="0" smtClean="0"/>
              <a:t>C) Because people like the Medici Family sponsored people like Michelangelo to create new inventions.</a:t>
            </a:r>
          </a:p>
          <a:p>
            <a:endParaRPr lang="en-CA" dirty="0" smtClean="0"/>
          </a:p>
          <a:p>
            <a:r>
              <a:rPr lang="en-CA" dirty="0" smtClean="0"/>
              <a:t>D) All of the above.</a:t>
            </a:r>
          </a:p>
          <a:p>
            <a:endParaRPr lang="en-CA" dirty="0" smtClean="0"/>
          </a:p>
          <a:p>
            <a:r>
              <a:rPr lang="en-CA" dirty="0" smtClean="0"/>
              <a:t>E) None of </a:t>
            </a:r>
            <a:r>
              <a:rPr lang="en-CA" smtClean="0"/>
              <a:t>the above.</a:t>
            </a:r>
            <a:endParaRPr lang="en-CA"/>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1584</TotalTime>
  <Words>712</Words>
  <Application>Microsoft Office PowerPoint</Application>
  <PresentationFormat>Custom</PresentationFormat>
  <Paragraphs>107</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Facet</vt:lpstr>
      <vt:lpstr>Mr. Chau’s 9th Lesson</vt:lpstr>
      <vt:lpstr>Slide 2</vt:lpstr>
      <vt:lpstr>Tip of the Day: </vt:lpstr>
      <vt:lpstr>Slide 4</vt:lpstr>
      <vt:lpstr>Question 1: Why did Italy form city states?</vt:lpstr>
      <vt:lpstr>Question 2: What is a city state?</vt:lpstr>
      <vt:lpstr>Question 2: Why did Italy start becoming more prosperous?</vt:lpstr>
      <vt:lpstr>Question 3: What region did the Medici Family control?</vt:lpstr>
      <vt:lpstr>Question 4: Why was the Renaissance called “rebirth”?</vt:lpstr>
      <vt:lpstr>Question 5: What is humanism?</vt:lpstr>
      <vt:lpstr>HUMANISM</vt:lpstr>
      <vt:lpstr>Slide 12</vt:lpstr>
      <vt:lpstr>Printing Press</vt:lpstr>
      <vt:lpstr>Caravans &amp; Trade</vt:lpstr>
      <vt:lpstr>Oil Painting</vt:lpstr>
      <vt:lpstr>Writers/Recorders</vt:lpstr>
      <vt:lpstr>Scientific Revolution</vt:lpstr>
      <vt:lpstr>Slide 18</vt:lpstr>
      <vt:lpstr>The Reformation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 Chau’s 1st Lesson</dc:title>
  <dc:creator>Randy Chau</dc:creator>
  <cp:lastModifiedBy>Randy</cp:lastModifiedBy>
  <cp:revision>55</cp:revision>
  <dcterms:created xsi:type="dcterms:W3CDTF">2014-02-03T16:12:22Z</dcterms:created>
  <dcterms:modified xsi:type="dcterms:W3CDTF">2014-04-02T11:21:04Z</dcterms:modified>
</cp:coreProperties>
</file>